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0" r:id="rId2"/>
    <p:sldId id="282" r:id="rId3"/>
    <p:sldId id="283" r:id="rId4"/>
    <p:sldId id="284" r:id="rId5"/>
    <p:sldId id="293" r:id="rId6"/>
    <p:sldId id="294" r:id="rId7"/>
    <p:sldId id="292" r:id="rId8"/>
    <p:sldId id="295" r:id="rId9"/>
    <p:sldId id="296" r:id="rId10"/>
    <p:sldId id="297" r:id="rId11"/>
    <p:sldId id="302" r:id="rId12"/>
    <p:sldId id="289" r:id="rId13"/>
    <p:sldId id="299" r:id="rId14"/>
    <p:sldId id="300" r:id="rId15"/>
    <p:sldId id="281" r:id="rId1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ACC6"/>
    <a:srgbClr val="9BBB59"/>
    <a:srgbClr val="00CCFF"/>
    <a:srgbClr val="F4FA00"/>
    <a:srgbClr val="FFFF00"/>
    <a:srgbClr val="FFFF66"/>
    <a:srgbClr val="FFCC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Estilo claro 1 - Acento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08" autoAdjust="0"/>
    <p:restoredTop sz="94660"/>
  </p:normalViewPr>
  <p:slideViewPr>
    <p:cSldViewPr>
      <p:cViewPr>
        <p:scale>
          <a:sx n="76" d="100"/>
          <a:sy n="76" d="100"/>
        </p:scale>
        <p:origin x="-1188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8BE09B3-C618-44F8-96B9-E714B0FEB93C}" type="doc">
      <dgm:prSet loTypeId="urn:microsoft.com/office/officeart/2005/8/layout/radial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a-ES"/>
        </a:p>
      </dgm:t>
    </dgm:pt>
    <dgm:pt modelId="{067DCB7F-253E-4E79-B217-DFD85BFC5510}">
      <dgm:prSet phldrT="[Texto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ES" noProof="0" dirty="0" smtClean="0"/>
            <a:t>18+</a:t>
          </a:r>
          <a:endParaRPr lang="es-ES" noProof="0" dirty="0"/>
        </a:p>
      </dgm:t>
    </dgm:pt>
    <dgm:pt modelId="{0C84D302-8635-48EE-869F-C166F75236EE}" type="parTrans" cxnId="{B8FDE7FB-CE23-4CF3-ACC7-445A50E65008}">
      <dgm:prSet>
        <dgm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s-ES" noProof="0" dirty="0"/>
        </a:p>
      </dgm:t>
    </dgm:pt>
    <dgm:pt modelId="{4C388B79-FAD0-4B69-A037-211FF882353E}" type="sibTrans" cxnId="{B8FDE7FB-CE23-4CF3-ACC7-445A50E65008}">
      <dgm:prSet/>
      <dgm:spPr/>
      <dgm:t>
        <a:bodyPr/>
        <a:lstStyle/>
        <a:p>
          <a:endParaRPr lang="es-ES" noProof="0" dirty="0"/>
        </a:p>
      </dgm:t>
    </dgm:pt>
    <dgm:pt modelId="{6994D98A-D0E4-492D-89D8-9CF2231705C0}">
      <dgm:prSet phldrT="[Texto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ES" noProof="0" smtClean="0"/>
            <a:t>Certificado Médico</a:t>
          </a:r>
          <a:endParaRPr lang="es-ES" noProof="0" dirty="0"/>
        </a:p>
      </dgm:t>
    </dgm:pt>
    <dgm:pt modelId="{6EA63449-67CD-4070-888A-14AE517032CA}" type="parTrans" cxnId="{DB01378D-D840-400C-B9F8-E2131B0FA781}">
      <dgm:prSet>
        <dgm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s-ES" noProof="0" dirty="0"/>
        </a:p>
      </dgm:t>
    </dgm:pt>
    <dgm:pt modelId="{6C5B54B1-8E0F-41C0-8E2A-4A31BE7ED87E}" type="sibTrans" cxnId="{DB01378D-D840-400C-B9F8-E2131B0FA781}">
      <dgm:prSet/>
      <dgm:spPr/>
      <dgm:t>
        <a:bodyPr/>
        <a:lstStyle/>
        <a:p>
          <a:endParaRPr lang="es-ES" noProof="0" dirty="0"/>
        </a:p>
      </dgm:t>
    </dgm:pt>
    <dgm:pt modelId="{A2EFBB4B-ADA0-4A4F-B3DB-9F0CEBA4940F}">
      <dgm:prSet phldrT="[Texto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ES" noProof="0" dirty="0" smtClean="0"/>
            <a:t>Certificado Teórico</a:t>
          </a:r>
          <a:endParaRPr lang="es-ES" noProof="0" dirty="0"/>
        </a:p>
      </dgm:t>
    </dgm:pt>
    <dgm:pt modelId="{AB3A755D-4797-4838-AA09-E83694ADBA11}" type="parTrans" cxnId="{189596C6-40E9-4346-84CF-77D89B0C6F31}">
      <dgm:prSet>
        <dgm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s-ES" noProof="0" dirty="0"/>
        </a:p>
      </dgm:t>
    </dgm:pt>
    <dgm:pt modelId="{49A15A7E-6805-4B3A-9DF6-A7F09BAEF36A}" type="sibTrans" cxnId="{189596C6-40E9-4346-84CF-77D89B0C6F31}">
      <dgm:prSet/>
      <dgm:spPr/>
      <dgm:t>
        <a:bodyPr/>
        <a:lstStyle/>
        <a:p>
          <a:endParaRPr lang="es-ES" noProof="0" dirty="0"/>
        </a:p>
      </dgm:t>
    </dgm:pt>
    <dgm:pt modelId="{9B436433-B332-4050-ACC7-31ABB908B349}">
      <dgm:prSet phldrT="[Texto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ES" noProof="0" dirty="0" smtClean="0"/>
            <a:t>Certificado Práctico</a:t>
          </a:r>
          <a:endParaRPr lang="es-ES" noProof="0" dirty="0"/>
        </a:p>
      </dgm:t>
    </dgm:pt>
    <dgm:pt modelId="{F0C5C2F3-E243-41FF-8866-089E4C07F027}" type="parTrans" cxnId="{743C4B83-EE6A-40D4-A780-EE8B81FC8E75}">
      <dgm:prSet>
        <dgm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ca-ES"/>
        </a:p>
      </dgm:t>
    </dgm:pt>
    <dgm:pt modelId="{5B97C566-B28D-4CED-B298-7A50EF78E568}" type="sibTrans" cxnId="{743C4B83-EE6A-40D4-A780-EE8B81FC8E75}">
      <dgm:prSet/>
      <dgm:spPr/>
      <dgm:t>
        <a:bodyPr/>
        <a:lstStyle/>
        <a:p>
          <a:endParaRPr lang="ca-ES"/>
        </a:p>
      </dgm:t>
    </dgm:pt>
    <dgm:pt modelId="{4839EA3F-99DB-4378-8D00-4B7E8E939E13}" type="pres">
      <dgm:prSet presAssocID="{58BE09B3-C618-44F8-96B9-E714B0FEB93C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77C76088-BE3E-43F2-A48B-0D88A866442B}" type="pres">
      <dgm:prSet presAssocID="{58BE09B3-C618-44F8-96B9-E714B0FEB93C}" presName="cycle" presStyleCnt="0"/>
      <dgm:spPr/>
    </dgm:pt>
    <dgm:pt modelId="{423355E9-0501-4F4B-92C0-6CC7412BCDAF}" type="pres">
      <dgm:prSet presAssocID="{58BE09B3-C618-44F8-96B9-E714B0FEB93C}" presName="centerShape" presStyleCnt="0"/>
      <dgm:spPr/>
    </dgm:pt>
    <dgm:pt modelId="{80773B28-C7D3-4804-BB20-593DB9772249}" type="pres">
      <dgm:prSet presAssocID="{58BE09B3-C618-44F8-96B9-E714B0FEB93C}" presName="connSite" presStyleLbl="node1" presStyleIdx="0" presStyleCnt="5"/>
      <dgm:spPr/>
    </dgm:pt>
    <dgm:pt modelId="{26F6EDB3-893F-4A19-8078-3EAC53A3AD7E}" type="pres">
      <dgm:prSet presAssocID="{58BE09B3-C618-44F8-96B9-E714B0FEB93C}" presName="visible" presStyleLbl="node1" presStyleIdx="0" presStyleCnt="5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</dgm:pt>
    <dgm:pt modelId="{9A23DB8B-8976-4126-ACF3-F86BD59A9A16}" type="pres">
      <dgm:prSet presAssocID="{0C84D302-8635-48EE-869F-C166F75236EE}" presName="Name25" presStyleLbl="parChTrans1D1" presStyleIdx="0" presStyleCnt="4"/>
      <dgm:spPr/>
      <dgm:t>
        <a:bodyPr/>
        <a:lstStyle/>
        <a:p>
          <a:endParaRPr lang="es-ES"/>
        </a:p>
      </dgm:t>
    </dgm:pt>
    <dgm:pt modelId="{9D76130C-DA3A-4A48-B21E-B7699EA4DF60}" type="pres">
      <dgm:prSet presAssocID="{067DCB7F-253E-4E79-B217-DFD85BFC5510}" presName="node" presStyleCnt="0"/>
      <dgm:spPr/>
    </dgm:pt>
    <dgm:pt modelId="{FA7E4E87-E8A5-49DE-B27F-D61493549536}" type="pres">
      <dgm:prSet presAssocID="{067DCB7F-253E-4E79-B217-DFD85BFC5510}" presName="parentNode" presStyleLbl="node1" presStyleIdx="1" presStyleCnt="5" custScaleX="128124" custScaleY="128124">
        <dgm:presLayoutVars>
          <dgm:chMax val="1"/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39766972-D4EA-4600-93EE-2B5AD19D6E5A}" type="pres">
      <dgm:prSet presAssocID="{067DCB7F-253E-4E79-B217-DFD85BFC5510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2B4312A4-E41F-4BF9-8EC6-F38D82859A2B}" type="pres">
      <dgm:prSet presAssocID="{6EA63449-67CD-4070-888A-14AE517032CA}" presName="Name25" presStyleLbl="parChTrans1D1" presStyleIdx="1" presStyleCnt="4"/>
      <dgm:spPr/>
      <dgm:t>
        <a:bodyPr/>
        <a:lstStyle/>
        <a:p>
          <a:endParaRPr lang="es-ES"/>
        </a:p>
      </dgm:t>
    </dgm:pt>
    <dgm:pt modelId="{963153E5-1F7F-41B6-BB3B-661BC6E908CE}" type="pres">
      <dgm:prSet presAssocID="{6994D98A-D0E4-492D-89D8-9CF2231705C0}" presName="node" presStyleCnt="0"/>
      <dgm:spPr/>
    </dgm:pt>
    <dgm:pt modelId="{A01E4C6C-5BFE-4853-BBFC-3B1D90330F0D}" type="pres">
      <dgm:prSet presAssocID="{6994D98A-D0E4-492D-89D8-9CF2231705C0}" presName="parentNode" presStyleLbl="node1" presStyleIdx="2" presStyleCnt="5" custScaleX="125287" custScaleY="125287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90CAD9C-48D1-41E0-9D8F-BF657E7E2DCF}" type="pres">
      <dgm:prSet presAssocID="{6994D98A-D0E4-492D-89D8-9CF2231705C0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7FD63727-45A0-4BE9-9EF0-37120F8C320E}" type="pres">
      <dgm:prSet presAssocID="{AB3A755D-4797-4838-AA09-E83694ADBA11}" presName="Name25" presStyleLbl="parChTrans1D1" presStyleIdx="2" presStyleCnt="4"/>
      <dgm:spPr/>
      <dgm:t>
        <a:bodyPr/>
        <a:lstStyle/>
        <a:p>
          <a:endParaRPr lang="es-ES"/>
        </a:p>
      </dgm:t>
    </dgm:pt>
    <dgm:pt modelId="{717CC8EF-DD83-406B-8D2C-9C38C7619E14}" type="pres">
      <dgm:prSet presAssocID="{A2EFBB4B-ADA0-4A4F-B3DB-9F0CEBA4940F}" presName="node" presStyleCnt="0"/>
      <dgm:spPr/>
    </dgm:pt>
    <dgm:pt modelId="{CA0AD9AA-F2C7-4537-9828-13B9743AF3D5}" type="pres">
      <dgm:prSet presAssocID="{A2EFBB4B-ADA0-4A4F-B3DB-9F0CEBA4940F}" presName="parentNode" presStyleLbl="node1" presStyleIdx="3" presStyleCnt="5" custScaleX="127744" custScaleY="121592">
        <dgm:presLayoutVars>
          <dgm:chMax val="1"/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02C2DB14-B434-4B55-8948-DCBED00C98CD}" type="pres">
      <dgm:prSet presAssocID="{A2EFBB4B-ADA0-4A4F-B3DB-9F0CEBA4940F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452B00B8-47A3-4E34-A269-B0630A84AB5F}" type="pres">
      <dgm:prSet presAssocID="{F0C5C2F3-E243-41FF-8866-089E4C07F027}" presName="Name25" presStyleLbl="parChTrans1D1" presStyleIdx="3" presStyleCnt="4"/>
      <dgm:spPr/>
      <dgm:t>
        <a:bodyPr/>
        <a:lstStyle/>
        <a:p>
          <a:endParaRPr lang="es-ES"/>
        </a:p>
      </dgm:t>
    </dgm:pt>
    <dgm:pt modelId="{F162C78F-38C6-44F9-948B-FAB16996DB28}" type="pres">
      <dgm:prSet presAssocID="{9B436433-B332-4050-ACC7-31ABB908B349}" presName="node" presStyleCnt="0"/>
      <dgm:spPr/>
    </dgm:pt>
    <dgm:pt modelId="{9B4573B2-66AA-4465-8DC1-BB6BE0AB5755}" type="pres">
      <dgm:prSet presAssocID="{9B436433-B332-4050-ACC7-31ABB908B349}" presName="parentNode" presStyleLbl="node1" presStyleIdx="4" presStyleCnt="5" custScaleX="123003" custScaleY="123003">
        <dgm:presLayoutVars>
          <dgm:chMax val="1"/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22A2AC62-397A-434D-9450-6E3083E28C97}" type="pres">
      <dgm:prSet presAssocID="{9B436433-B332-4050-ACC7-31ABB908B349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ca-ES"/>
        </a:p>
      </dgm:t>
    </dgm:pt>
  </dgm:ptLst>
  <dgm:cxnLst>
    <dgm:cxn modelId="{189596C6-40E9-4346-84CF-77D89B0C6F31}" srcId="{58BE09B3-C618-44F8-96B9-E714B0FEB93C}" destId="{A2EFBB4B-ADA0-4A4F-B3DB-9F0CEBA4940F}" srcOrd="2" destOrd="0" parTransId="{AB3A755D-4797-4838-AA09-E83694ADBA11}" sibTransId="{49A15A7E-6805-4B3A-9DF6-A7F09BAEF36A}"/>
    <dgm:cxn modelId="{DB01378D-D840-400C-B9F8-E2131B0FA781}" srcId="{58BE09B3-C618-44F8-96B9-E714B0FEB93C}" destId="{6994D98A-D0E4-492D-89D8-9CF2231705C0}" srcOrd="1" destOrd="0" parTransId="{6EA63449-67CD-4070-888A-14AE517032CA}" sibTransId="{6C5B54B1-8E0F-41C0-8E2A-4A31BE7ED87E}"/>
    <dgm:cxn modelId="{B8FDE7FB-CE23-4CF3-ACC7-445A50E65008}" srcId="{58BE09B3-C618-44F8-96B9-E714B0FEB93C}" destId="{067DCB7F-253E-4E79-B217-DFD85BFC5510}" srcOrd="0" destOrd="0" parTransId="{0C84D302-8635-48EE-869F-C166F75236EE}" sibTransId="{4C388B79-FAD0-4B69-A037-211FF882353E}"/>
    <dgm:cxn modelId="{BC2C5CC7-C9C8-458B-AF85-A98F46CE902E}" type="presOf" srcId="{6EA63449-67CD-4070-888A-14AE517032CA}" destId="{2B4312A4-E41F-4BF9-8EC6-F38D82859A2B}" srcOrd="0" destOrd="0" presId="urn:microsoft.com/office/officeart/2005/8/layout/radial2"/>
    <dgm:cxn modelId="{E29B4A9A-5F83-435D-A8DC-552062FF5662}" type="presOf" srcId="{58BE09B3-C618-44F8-96B9-E714B0FEB93C}" destId="{4839EA3F-99DB-4378-8D00-4B7E8E939E13}" srcOrd="0" destOrd="0" presId="urn:microsoft.com/office/officeart/2005/8/layout/radial2"/>
    <dgm:cxn modelId="{E9B080BF-9D71-4CC4-9B99-081DA74161D8}" type="presOf" srcId="{0C84D302-8635-48EE-869F-C166F75236EE}" destId="{9A23DB8B-8976-4126-ACF3-F86BD59A9A16}" srcOrd="0" destOrd="0" presId="urn:microsoft.com/office/officeart/2005/8/layout/radial2"/>
    <dgm:cxn modelId="{100423F8-8FEE-465C-8A59-B63113587657}" type="presOf" srcId="{067DCB7F-253E-4E79-B217-DFD85BFC5510}" destId="{FA7E4E87-E8A5-49DE-B27F-D61493549536}" srcOrd="0" destOrd="0" presId="urn:microsoft.com/office/officeart/2005/8/layout/radial2"/>
    <dgm:cxn modelId="{743C4B83-EE6A-40D4-A780-EE8B81FC8E75}" srcId="{58BE09B3-C618-44F8-96B9-E714B0FEB93C}" destId="{9B436433-B332-4050-ACC7-31ABB908B349}" srcOrd="3" destOrd="0" parTransId="{F0C5C2F3-E243-41FF-8866-089E4C07F027}" sibTransId="{5B97C566-B28D-4CED-B298-7A50EF78E568}"/>
    <dgm:cxn modelId="{02B669AD-564F-48ED-AA03-1E2B796D533A}" type="presOf" srcId="{9B436433-B332-4050-ACC7-31ABB908B349}" destId="{9B4573B2-66AA-4465-8DC1-BB6BE0AB5755}" srcOrd="0" destOrd="0" presId="urn:microsoft.com/office/officeart/2005/8/layout/radial2"/>
    <dgm:cxn modelId="{A040492D-CD76-4946-BCCA-FCAC664A311E}" type="presOf" srcId="{6994D98A-D0E4-492D-89D8-9CF2231705C0}" destId="{A01E4C6C-5BFE-4853-BBFC-3B1D90330F0D}" srcOrd="0" destOrd="0" presId="urn:microsoft.com/office/officeart/2005/8/layout/radial2"/>
    <dgm:cxn modelId="{E9A6256C-C032-405E-A513-E4E6C59380AA}" type="presOf" srcId="{F0C5C2F3-E243-41FF-8866-089E4C07F027}" destId="{452B00B8-47A3-4E34-A269-B0630A84AB5F}" srcOrd="0" destOrd="0" presId="urn:microsoft.com/office/officeart/2005/8/layout/radial2"/>
    <dgm:cxn modelId="{302409FF-E7BC-4F17-A3EE-497644516E9E}" type="presOf" srcId="{AB3A755D-4797-4838-AA09-E83694ADBA11}" destId="{7FD63727-45A0-4BE9-9EF0-37120F8C320E}" srcOrd="0" destOrd="0" presId="urn:microsoft.com/office/officeart/2005/8/layout/radial2"/>
    <dgm:cxn modelId="{DEF2BFF2-5B18-4FE3-8BF4-3BCA036E2BCD}" type="presOf" srcId="{A2EFBB4B-ADA0-4A4F-B3DB-9F0CEBA4940F}" destId="{CA0AD9AA-F2C7-4537-9828-13B9743AF3D5}" srcOrd="0" destOrd="0" presId="urn:microsoft.com/office/officeart/2005/8/layout/radial2"/>
    <dgm:cxn modelId="{540F4636-FB10-414F-9461-FCBA254626D1}" type="presParOf" srcId="{4839EA3F-99DB-4378-8D00-4B7E8E939E13}" destId="{77C76088-BE3E-43F2-A48B-0D88A866442B}" srcOrd="0" destOrd="0" presId="urn:microsoft.com/office/officeart/2005/8/layout/radial2"/>
    <dgm:cxn modelId="{75E178D2-5E8B-4F11-949A-88A1FE134FA9}" type="presParOf" srcId="{77C76088-BE3E-43F2-A48B-0D88A866442B}" destId="{423355E9-0501-4F4B-92C0-6CC7412BCDAF}" srcOrd="0" destOrd="0" presId="urn:microsoft.com/office/officeart/2005/8/layout/radial2"/>
    <dgm:cxn modelId="{80EE1538-7D4E-4FC6-A0BC-C28A8E46208E}" type="presParOf" srcId="{423355E9-0501-4F4B-92C0-6CC7412BCDAF}" destId="{80773B28-C7D3-4804-BB20-593DB9772249}" srcOrd="0" destOrd="0" presId="urn:microsoft.com/office/officeart/2005/8/layout/radial2"/>
    <dgm:cxn modelId="{A3E7572C-3C44-4FFE-B913-5EB36277E155}" type="presParOf" srcId="{423355E9-0501-4F4B-92C0-6CC7412BCDAF}" destId="{26F6EDB3-893F-4A19-8078-3EAC53A3AD7E}" srcOrd="1" destOrd="0" presId="urn:microsoft.com/office/officeart/2005/8/layout/radial2"/>
    <dgm:cxn modelId="{3ED8A2BF-06ED-4769-8F44-9ACAF9DC9D85}" type="presParOf" srcId="{77C76088-BE3E-43F2-A48B-0D88A866442B}" destId="{9A23DB8B-8976-4126-ACF3-F86BD59A9A16}" srcOrd="1" destOrd="0" presId="urn:microsoft.com/office/officeart/2005/8/layout/radial2"/>
    <dgm:cxn modelId="{18CC205D-B462-425E-B8F1-490EDB6A13EB}" type="presParOf" srcId="{77C76088-BE3E-43F2-A48B-0D88A866442B}" destId="{9D76130C-DA3A-4A48-B21E-B7699EA4DF60}" srcOrd="2" destOrd="0" presId="urn:microsoft.com/office/officeart/2005/8/layout/radial2"/>
    <dgm:cxn modelId="{DDD29BBE-2D75-4669-838A-EF7EF4C35997}" type="presParOf" srcId="{9D76130C-DA3A-4A48-B21E-B7699EA4DF60}" destId="{FA7E4E87-E8A5-49DE-B27F-D61493549536}" srcOrd="0" destOrd="0" presId="urn:microsoft.com/office/officeart/2005/8/layout/radial2"/>
    <dgm:cxn modelId="{CB80DD42-7808-4193-AFE7-461016870E92}" type="presParOf" srcId="{9D76130C-DA3A-4A48-B21E-B7699EA4DF60}" destId="{39766972-D4EA-4600-93EE-2B5AD19D6E5A}" srcOrd="1" destOrd="0" presId="urn:microsoft.com/office/officeart/2005/8/layout/radial2"/>
    <dgm:cxn modelId="{A289AA33-67F7-4F94-9CE7-0A5F73E0E88A}" type="presParOf" srcId="{77C76088-BE3E-43F2-A48B-0D88A866442B}" destId="{2B4312A4-E41F-4BF9-8EC6-F38D82859A2B}" srcOrd="3" destOrd="0" presId="urn:microsoft.com/office/officeart/2005/8/layout/radial2"/>
    <dgm:cxn modelId="{D4C25AA6-8F05-4C15-94CA-6BF86EF87DD7}" type="presParOf" srcId="{77C76088-BE3E-43F2-A48B-0D88A866442B}" destId="{963153E5-1F7F-41B6-BB3B-661BC6E908CE}" srcOrd="4" destOrd="0" presId="urn:microsoft.com/office/officeart/2005/8/layout/radial2"/>
    <dgm:cxn modelId="{49BFDF2C-C12D-4999-9C94-4F1FD06B776F}" type="presParOf" srcId="{963153E5-1F7F-41B6-BB3B-661BC6E908CE}" destId="{A01E4C6C-5BFE-4853-BBFC-3B1D90330F0D}" srcOrd="0" destOrd="0" presId="urn:microsoft.com/office/officeart/2005/8/layout/radial2"/>
    <dgm:cxn modelId="{ED8C049D-5B89-4AB9-978A-80FC106A81A5}" type="presParOf" srcId="{963153E5-1F7F-41B6-BB3B-661BC6E908CE}" destId="{890CAD9C-48D1-41E0-9D8F-BF657E7E2DCF}" srcOrd="1" destOrd="0" presId="urn:microsoft.com/office/officeart/2005/8/layout/radial2"/>
    <dgm:cxn modelId="{686B3D72-BA2B-472B-9442-ED4D012B3C1B}" type="presParOf" srcId="{77C76088-BE3E-43F2-A48B-0D88A866442B}" destId="{7FD63727-45A0-4BE9-9EF0-37120F8C320E}" srcOrd="5" destOrd="0" presId="urn:microsoft.com/office/officeart/2005/8/layout/radial2"/>
    <dgm:cxn modelId="{A4FE6B8D-D961-442E-934C-131CDD6AC659}" type="presParOf" srcId="{77C76088-BE3E-43F2-A48B-0D88A866442B}" destId="{717CC8EF-DD83-406B-8D2C-9C38C7619E14}" srcOrd="6" destOrd="0" presId="urn:microsoft.com/office/officeart/2005/8/layout/radial2"/>
    <dgm:cxn modelId="{C3E300F5-BF69-468D-9545-32DC98A7E9BA}" type="presParOf" srcId="{717CC8EF-DD83-406B-8D2C-9C38C7619E14}" destId="{CA0AD9AA-F2C7-4537-9828-13B9743AF3D5}" srcOrd="0" destOrd="0" presId="urn:microsoft.com/office/officeart/2005/8/layout/radial2"/>
    <dgm:cxn modelId="{7A8F326C-0D3E-406D-91B7-95DAED61EBB2}" type="presParOf" srcId="{717CC8EF-DD83-406B-8D2C-9C38C7619E14}" destId="{02C2DB14-B434-4B55-8948-DCBED00C98CD}" srcOrd="1" destOrd="0" presId="urn:microsoft.com/office/officeart/2005/8/layout/radial2"/>
    <dgm:cxn modelId="{78800583-A8EB-437C-8703-6A6A4DA5C2F1}" type="presParOf" srcId="{77C76088-BE3E-43F2-A48B-0D88A866442B}" destId="{452B00B8-47A3-4E34-A269-B0630A84AB5F}" srcOrd="7" destOrd="0" presId="urn:microsoft.com/office/officeart/2005/8/layout/radial2"/>
    <dgm:cxn modelId="{E4ABC4B1-2D97-448A-8C6E-8637B430F1C8}" type="presParOf" srcId="{77C76088-BE3E-43F2-A48B-0D88A866442B}" destId="{F162C78F-38C6-44F9-948B-FAB16996DB28}" srcOrd="8" destOrd="0" presId="urn:microsoft.com/office/officeart/2005/8/layout/radial2"/>
    <dgm:cxn modelId="{4AB67985-24EE-48BD-B458-ED522E2070CF}" type="presParOf" srcId="{F162C78F-38C6-44F9-948B-FAB16996DB28}" destId="{9B4573B2-66AA-4465-8DC1-BB6BE0AB5755}" srcOrd="0" destOrd="0" presId="urn:microsoft.com/office/officeart/2005/8/layout/radial2"/>
    <dgm:cxn modelId="{00F0FF19-B035-4C9F-9F1D-8C6338F97ECC}" type="presParOf" srcId="{F162C78F-38C6-44F9-948B-FAB16996DB28}" destId="{22A2AC62-397A-434D-9450-6E3083E28C97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8460E-7370-4AC5-975B-169C3A4BD70F}" type="datetimeFigureOut">
              <a:rPr lang="es-ES" smtClean="0"/>
              <a:t>06/11/2017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71983-C05B-4A0D-BC77-6E123D6FB51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59518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8460E-7370-4AC5-975B-169C3A4BD70F}" type="datetimeFigureOut">
              <a:rPr lang="es-ES" smtClean="0"/>
              <a:t>06/11/2017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71983-C05B-4A0D-BC77-6E123D6FB51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13361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8460E-7370-4AC5-975B-169C3A4BD70F}" type="datetimeFigureOut">
              <a:rPr lang="es-ES" smtClean="0"/>
              <a:t>06/11/2017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71983-C05B-4A0D-BC77-6E123D6FB51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94201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8460E-7370-4AC5-975B-169C3A4BD70F}" type="datetimeFigureOut">
              <a:rPr lang="es-ES" smtClean="0"/>
              <a:t>06/11/2017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71983-C05B-4A0D-BC77-6E123D6FB51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5903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8460E-7370-4AC5-975B-169C3A4BD70F}" type="datetimeFigureOut">
              <a:rPr lang="es-ES" smtClean="0"/>
              <a:t>06/11/2017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71983-C05B-4A0D-BC77-6E123D6FB51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72080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8460E-7370-4AC5-975B-169C3A4BD70F}" type="datetimeFigureOut">
              <a:rPr lang="es-ES" smtClean="0"/>
              <a:t>06/11/2017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71983-C05B-4A0D-BC77-6E123D6FB51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16119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8460E-7370-4AC5-975B-169C3A4BD70F}" type="datetimeFigureOut">
              <a:rPr lang="es-ES" smtClean="0"/>
              <a:t>06/11/2017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71983-C05B-4A0D-BC77-6E123D6FB51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3684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8460E-7370-4AC5-975B-169C3A4BD70F}" type="datetimeFigureOut">
              <a:rPr lang="es-ES" smtClean="0"/>
              <a:t>06/11/2017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71983-C05B-4A0D-BC77-6E123D6FB51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28376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8460E-7370-4AC5-975B-169C3A4BD70F}" type="datetimeFigureOut">
              <a:rPr lang="es-ES" smtClean="0"/>
              <a:t>06/11/2017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71983-C05B-4A0D-BC77-6E123D6FB51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8180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8460E-7370-4AC5-975B-169C3A4BD70F}" type="datetimeFigureOut">
              <a:rPr lang="es-ES" smtClean="0"/>
              <a:t>06/11/2017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71983-C05B-4A0D-BC77-6E123D6FB51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91336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8460E-7370-4AC5-975B-169C3A4BD70F}" type="datetimeFigureOut">
              <a:rPr lang="es-ES" smtClean="0"/>
              <a:t>06/11/2017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71983-C05B-4A0D-BC77-6E123D6FB51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60397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18460E-7370-4AC5-975B-169C3A4BD70F}" type="datetimeFigureOut">
              <a:rPr lang="es-ES" smtClean="0"/>
              <a:t>06/11/2017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871983-C05B-4A0D-BC77-6E123D6FB51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00711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png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eg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10.png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jpeg"/><Relationship Id="rId5" Type="http://schemas.openxmlformats.org/officeDocument/2006/relationships/image" Target="../media/image10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85800" y="1844824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dirty="0" smtClean="0">
                <a:latin typeface="Brandon Grotesque Medium"/>
                <a:cs typeface="Brandon Grotesque Medium"/>
              </a:rPr>
              <a:t>Legislación UAV</a:t>
            </a:r>
            <a:endParaRPr lang="es-ES" dirty="0">
              <a:latin typeface="Brandon Grotesque Medium"/>
              <a:cs typeface="Brandon Grotesque Medium"/>
            </a:endParaRPr>
          </a:p>
        </p:txBody>
      </p:sp>
      <p:sp>
        <p:nvSpPr>
          <p:cNvPr id="7" name="Right Triangle 6"/>
          <p:cNvSpPr/>
          <p:nvPr/>
        </p:nvSpPr>
        <p:spPr>
          <a:xfrm>
            <a:off x="0" y="3600450"/>
            <a:ext cx="3114842" cy="3257550"/>
          </a:xfrm>
          <a:prstGeom prst="rtTriangle">
            <a:avLst/>
          </a:prstGeom>
          <a:solidFill>
            <a:srgbClr val="FBD32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Triangle 7"/>
          <p:cNvSpPr/>
          <p:nvPr/>
        </p:nvSpPr>
        <p:spPr>
          <a:xfrm flipH="1">
            <a:off x="0" y="2954414"/>
            <a:ext cx="9144000" cy="3903585"/>
          </a:xfrm>
          <a:prstGeom prst="rtTriangle">
            <a:avLst/>
          </a:prstGeom>
          <a:solidFill>
            <a:srgbClr val="008000">
              <a:alpha val="65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1691680" y="3314849"/>
            <a:ext cx="5472608" cy="100664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4000" dirty="0" smtClean="0">
                <a:latin typeface="Calibri"/>
                <a:cs typeface="Calibri"/>
              </a:rPr>
              <a:t>Hacia un nuevo marco jurídico de los UAV</a:t>
            </a:r>
            <a:endParaRPr lang="es-ES" sz="4000" dirty="0">
              <a:latin typeface="Calibri"/>
              <a:cs typeface="Calibri"/>
            </a:endParaRPr>
          </a:p>
        </p:txBody>
      </p:sp>
      <p:pic>
        <p:nvPicPr>
          <p:cNvPr id="10" name="9 Imagen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531" b="25926"/>
          <a:stretch/>
        </p:blipFill>
        <p:spPr>
          <a:xfrm>
            <a:off x="3036736" y="668891"/>
            <a:ext cx="2926511" cy="1362092"/>
          </a:xfrm>
          <a:prstGeom prst="rect">
            <a:avLst/>
          </a:prstGeom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69379"/>
            <a:ext cx="2171700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Resultat d'imatges de secpho logo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665" b="34425"/>
          <a:stretch/>
        </p:blipFill>
        <p:spPr bwMode="auto">
          <a:xfrm>
            <a:off x="32776" y="15193"/>
            <a:ext cx="2450992" cy="904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4958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10"/>
          <p:cNvSpPr/>
          <p:nvPr/>
        </p:nvSpPr>
        <p:spPr>
          <a:xfrm>
            <a:off x="0" y="5517232"/>
            <a:ext cx="6350000" cy="1340768"/>
          </a:xfrm>
          <a:prstGeom prst="rtTriangle">
            <a:avLst/>
          </a:prstGeom>
          <a:solidFill>
            <a:srgbClr val="FBD32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Triangle 11"/>
          <p:cNvSpPr/>
          <p:nvPr/>
        </p:nvSpPr>
        <p:spPr>
          <a:xfrm flipH="1">
            <a:off x="2051720" y="5589240"/>
            <a:ext cx="7092280" cy="1268760"/>
          </a:xfrm>
          <a:prstGeom prst="rtTriangle">
            <a:avLst/>
          </a:prstGeom>
          <a:solidFill>
            <a:srgbClr val="008000">
              <a:alpha val="65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3" descr="Logo BCN Drone Center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3154" y="44624"/>
            <a:ext cx="1617588" cy="890625"/>
          </a:xfrm>
          <a:prstGeom prst="rect">
            <a:avLst/>
          </a:prstGeom>
        </p:spPr>
      </p:pic>
      <p:sp>
        <p:nvSpPr>
          <p:cNvPr id="2" name="1 CuadroTexto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b="1" dirty="0" smtClean="0"/>
              <a:t>Donde se puede volar</a:t>
            </a:r>
            <a:endParaRPr lang="es-ES" sz="4000" b="1" dirty="0"/>
          </a:p>
        </p:txBody>
      </p:sp>
      <p:sp>
        <p:nvSpPr>
          <p:cNvPr id="3" name="2 CuadroTexto"/>
          <p:cNvSpPr txBox="1"/>
          <p:nvPr/>
        </p:nvSpPr>
        <p:spPr>
          <a:xfrm>
            <a:off x="0" y="861590"/>
            <a:ext cx="91440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" sz="3000" dirty="0" smtClean="0"/>
              <a:t>Por debajo de 120 metros (400 pies)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" sz="3000" dirty="0"/>
              <a:t>Dentro del alcance visual del piloto (500 metros)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" sz="3000" dirty="0" smtClean="0"/>
              <a:t>Operación diurna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" sz="3000" dirty="0" smtClean="0"/>
              <a:t>Espacio aéreo no controlado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" sz="3000" dirty="0" smtClean="0"/>
              <a:t>Fuera de aglomeraciones de edificios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" sz="3000" dirty="0" smtClean="0"/>
              <a:t>Fuera de concentraciones de personas</a:t>
            </a:r>
            <a:endParaRPr lang="es-ES" sz="30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" sz="3000" dirty="0" smtClean="0"/>
              <a:t>8 km de aeropuertos y aeródromos</a:t>
            </a: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79512" y="4707222"/>
            <a:ext cx="690143" cy="16200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 descr="E:\CATUAV\BDC\Senyal\A6_aillat_silueta copia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480" y="3717032"/>
            <a:ext cx="1498352" cy="1447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4149080"/>
            <a:ext cx="2619375" cy="149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10 CuadroTexto"/>
          <p:cNvSpPr txBox="1"/>
          <p:nvPr/>
        </p:nvSpPr>
        <p:spPr>
          <a:xfrm>
            <a:off x="4361573" y="5267636"/>
            <a:ext cx="12362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dirty="0" smtClean="0"/>
              <a:t>Min 8 km</a:t>
            </a:r>
            <a:endParaRPr lang="ca-ES" dirty="0"/>
          </a:p>
        </p:txBody>
      </p:sp>
      <p:sp>
        <p:nvSpPr>
          <p:cNvPr id="12" name="11 Flecha izquierda y derecha"/>
          <p:cNvSpPr/>
          <p:nvPr/>
        </p:nvSpPr>
        <p:spPr>
          <a:xfrm rot="5400000">
            <a:off x="953679" y="5099070"/>
            <a:ext cx="1152127" cy="108173"/>
          </a:xfrm>
          <a:prstGeom prst="left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sp>
        <p:nvSpPr>
          <p:cNvPr id="13" name="12 Flecha izquierda y derecha"/>
          <p:cNvSpPr/>
          <p:nvPr/>
        </p:nvSpPr>
        <p:spPr>
          <a:xfrm>
            <a:off x="1583829" y="5636968"/>
            <a:ext cx="6348227" cy="108173"/>
          </a:xfrm>
          <a:prstGeom prst="left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356282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10"/>
          <p:cNvSpPr/>
          <p:nvPr/>
        </p:nvSpPr>
        <p:spPr>
          <a:xfrm>
            <a:off x="0" y="5517232"/>
            <a:ext cx="6350000" cy="1340768"/>
          </a:xfrm>
          <a:prstGeom prst="rtTriangle">
            <a:avLst/>
          </a:prstGeom>
          <a:solidFill>
            <a:srgbClr val="FBD32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Triangle 11"/>
          <p:cNvSpPr/>
          <p:nvPr/>
        </p:nvSpPr>
        <p:spPr>
          <a:xfrm flipH="1">
            <a:off x="2071882" y="5589240"/>
            <a:ext cx="7092280" cy="1268760"/>
          </a:xfrm>
          <a:prstGeom prst="rtTriangle">
            <a:avLst/>
          </a:prstGeom>
          <a:solidFill>
            <a:srgbClr val="008000">
              <a:alpha val="65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3" descr="Logo BCN Drone Center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3154" y="44624"/>
            <a:ext cx="1617588" cy="890625"/>
          </a:xfrm>
          <a:prstGeom prst="rect">
            <a:avLst/>
          </a:prstGeom>
        </p:spPr>
      </p:pic>
      <p:sp>
        <p:nvSpPr>
          <p:cNvPr id="2" name="1 CuadroTexto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b="1" dirty="0" smtClean="0"/>
              <a:t>El piloto:</a:t>
            </a:r>
            <a:endParaRPr lang="es-ES" sz="4000" b="1" dirty="0"/>
          </a:p>
        </p:txBody>
      </p:sp>
      <p:graphicFrame>
        <p:nvGraphicFramePr>
          <p:cNvPr id="7" name="6 Diagrama"/>
          <p:cNvGraphicFramePr/>
          <p:nvPr>
            <p:extLst>
              <p:ext uri="{D42A27DB-BD31-4B8C-83A1-F6EECF244321}">
                <p14:modId xmlns:p14="http://schemas.microsoft.com/office/powerpoint/2010/main" val="4067760935"/>
              </p:ext>
            </p:extLst>
          </p:nvPr>
        </p:nvGraphicFramePr>
        <p:xfrm>
          <a:off x="107504" y="663818"/>
          <a:ext cx="8765480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8" name="7 Grupo"/>
          <p:cNvGrpSpPr/>
          <p:nvPr/>
        </p:nvGrpSpPr>
        <p:grpSpPr>
          <a:xfrm>
            <a:off x="5364088" y="3365618"/>
            <a:ext cx="2315856" cy="1559248"/>
            <a:chOff x="4825901" y="2525603"/>
            <a:chExt cx="2315856" cy="1559248"/>
          </a:xfrm>
        </p:grpSpPr>
        <p:sp>
          <p:nvSpPr>
            <p:cNvPr id="9" name="8 Rectángulo"/>
            <p:cNvSpPr/>
            <p:nvPr/>
          </p:nvSpPr>
          <p:spPr>
            <a:xfrm>
              <a:off x="4897909" y="2660993"/>
              <a:ext cx="2243848" cy="1423858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9 Rectángulo"/>
            <p:cNvSpPr/>
            <p:nvPr/>
          </p:nvSpPr>
          <p:spPr>
            <a:xfrm>
              <a:off x="4825901" y="2525603"/>
              <a:ext cx="2243848" cy="142385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s-ES" sz="1600" kern="1200" noProof="0" dirty="0" smtClean="0"/>
                <a:t>Licencia Piloto</a:t>
              </a:r>
              <a:endParaRPr lang="es-ES" sz="1600" kern="1200" noProof="0" dirty="0"/>
            </a:p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s-ES" sz="1600" kern="1200" noProof="0" dirty="0" smtClean="0"/>
                <a:t>VLOS: Curso básico</a:t>
              </a:r>
              <a:endParaRPr lang="es-ES" sz="1600" kern="1200" noProof="0" dirty="0"/>
            </a:p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s-ES" sz="1600" kern="1200" noProof="0" dirty="0" smtClean="0"/>
                <a:t>BVLOS: Curso Avanzado</a:t>
              </a:r>
            </a:p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s-ES" sz="1600" noProof="0" dirty="0" smtClean="0"/>
                <a:t>Emitido por ATO</a:t>
              </a:r>
              <a:endParaRPr lang="es-ES" sz="1600" kern="1200" noProof="0" dirty="0"/>
            </a:p>
          </p:txBody>
        </p:sp>
      </p:grpSp>
      <p:grpSp>
        <p:nvGrpSpPr>
          <p:cNvPr id="11" name="10 Grupo"/>
          <p:cNvGrpSpPr/>
          <p:nvPr/>
        </p:nvGrpSpPr>
        <p:grpSpPr>
          <a:xfrm>
            <a:off x="5403295" y="1887954"/>
            <a:ext cx="2238670" cy="1541046"/>
            <a:chOff x="4885105" y="915814"/>
            <a:chExt cx="2238670" cy="1681142"/>
          </a:xfrm>
        </p:grpSpPr>
        <p:sp>
          <p:nvSpPr>
            <p:cNvPr id="12" name="11 Rectángulo"/>
            <p:cNvSpPr/>
            <p:nvPr/>
          </p:nvSpPr>
          <p:spPr>
            <a:xfrm>
              <a:off x="4923084" y="1129829"/>
              <a:ext cx="2200691" cy="1467127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12 Rectángulo"/>
            <p:cNvSpPr/>
            <p:nvPr/>
          </p:nvSpPr>
          <p:spPr>
            <a:xfrm>
              <a:off x="4885105" y="915814"/>
              <a:ext cx="2200691" cy="146712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s-ES" sz="1600" kern="1200" noProof="0" dirty="0" smtClean="0"/>
                <a:t>&gt;25 kg: Clase 2</a:t>
              </a:r>
              <a:endParaRPr lang="es-ES" sz="1600" kern="1200" noProof="0" dirty="0"/>
            </a:p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s-ES" sz="1600" kern="1200" noProof="0" dirty="0" smtClean="0"/>
                <a:t>&lt;25 kg: LAPL</a:t>
              </a:r>
              <a:endParaRPr lang="es-ES" sz="1600" kern="1200" noProof="0" dirty="0"/>
            </a:p>
          </p:txBody>
        </p:sp>
      </p:grpSp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411760" y="2475644"/>
            <a:ext cx="690143" cy="16200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14 Rectángulo"/>
          <p:cNvSpPr/>
          <p:nvPr/>
        </p:nvSpPr>
        <p:spPr>
          <a:xfrm>
            <a:off x="4597904" y="4825555"/>
            <a:ext cx="2243848" cy="1423858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marL="114300" lvl="1" indent="-114300" algn="l" defTabSz="5334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600" kern="1200" noProof="0" dirty="0" smtClean="0"/>
              <a:t>Para cada aeronave</a:t>
            </a:r>
          </a:p>
          <a:p>
            <a:pPr marL="114300" lvl="1" indent="-114300" algn="l" defTabSz="5334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600" kern="1200" noProof="0" dirty="0" smtClean="0"/>
              <a:t>Emitido por:</a:t>
            </a:r>
          </a:p>
          <a:p>
            <a:pPr marL="571500" lvl="2" indent="-114300" defTabSz="5334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600" kern="1200" noProof="0" dirty="0" smtClean="0"/>
              <a:t>ATO</a:t>
            </a:r>
            <a:endParaRPr lang="es-ES" sz="1600" kern="1200" noProof="0" dirty="0"/>
          </a:p>
          <a:p>
            <a:pPr marL="571500" lvl="2" indent="-114300" defTabSz="5334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600" kern="1200" noProof="0" dirty="0" smtClean="0"/>
              <a:t>Fabricante</a:t>
            </a:r>
            <a:endParaRPr lang="es-ES" sz="1600" kern="1200" noProof="0" dirty="0"/>
          </a:p>
          <a:p>
            <a:pPr marL="571500" lvl="2" indent="-114300" defTabSz="5334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600" kern="1200" noProof="0" dirty="0" smtClean="0"/>
              <a:t>Operador</a:t>
            </a:r>
            <a:endParaRPr lang="es-ES" sz="1600" kern="1200" noProof="0" dirty="0"/>
          </a:p>
        </p:txBody>
      </p:sp>
    </p:spTree>
    <p:extLst>
      <p:ext uri="{BB962C8B-B14F-4D97-AF65-F5344CB8AC3E}">
        <p14:creationId xmlns:p14="http://schemas.microsoft.com/office/powerpoint/2010/main" val="4097610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10"/>
          <p:cNvSpPr/>
          <p:nvPr/>
        </p:nvSpPr>
        <p:spPr>
          <a:xfrm>
            <a:off x="0" y="5517232"/>
            <a:ext cx="6350000" cy="1340768"/>
          </a:xfrm>
          <a:prstGeom prst="rtTriangle">
            <a:avLst/>
          </a:prstGeom>
          <a:solidFill>
            <a:srgbClr val="FBD32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Triangle 11"/>
          <p:cNvSpPr/>
          <p:nvPr/>
        </p:nvSpPr>
        <p:spPr>
          <a:xfrm flipH="1">
            <a:off x="2051720" y="5589240"/>
            <a:ext cx="7092280" cy="1268760"/>
          </a:xfrm>
          <a:prstGeom prst="rtTriangle">
            <a:avLst/>
          </a:prstGeom>
          <a:solidFill>
            <a:srgbClr val="008000">
              <a:alpha val="65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3" descr="Logo BCN Drone Center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3154" y="44624"/>
            <a:ext cx="1617588" cy="890625"/>
          </a:xfrm>
          <a:prstGeom prst="rect">
            <a:avLst/>
          </a:prstGeom>
        </p:spPr>
      </p:pic>
      <p:sp>
        <p:nvSpPr>
          <p:cNvPr id="2" name="1 CuadroTexto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b="1" dirty="0" smtClean="0"/>
              <a:t>El operador:</a:t>
            </a:r>
            <a:endParaRPr lang="es-ES" sz="4000" b="1" dirty="0"/>
          </a:p>
        </p:txBody>
      </p:sp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662148"/>
              </p:ext>
            </p:extLst>
          </p:nvPr>
        </p:nvGraphicFramePr>
        <p:xfrm>
          <a:off x="287524" y="1340768"/>
          <a:ext cx="8568951" cy="475792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856317"/>
                <a:gridCol w="2856317"/>
                <a:gridCol w="2856317"/>
              </a:tblGrid>
              <a:tr h="184643"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/>
                        <a:t>Operador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/>
                        <a:t>Piloto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err="1" smtClean="0"/>
                        <a:t>Drone</a:t>
                      </a:r>
                      <a:endParaRPr lang="es-ES" dirty="0"/>
                    </a:p>
                  </a:txBody>
                  <a:tcPr/>
                </a:tc>
              </a:tr>
              <a:tr h="1686470">
                <a:tc>
                  <a:txBody>
                    <a:bodyPr/>
                    <a:lstStyle/>
                    <a:p>
                      <a:pPr marL="342900" indent="-3429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es-ES_tradnl" sz="1800" dirty="0" smtClean="0"/>
                        <a:t>Declaración Responsable</a:t>
                      </a:r>
                    </a:p>
                    <a:p>
                      <a:pPr marL="342900" indent="-3429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es-ES_tradnl" sz="1800" dirty="0" smtClean="0"/>
                        <a:t>Normativa Aplicable</a:t>
                      </a:r>
                    </a:p>
                    <a:p>
                      <a:pPr marL="342900" indent="-3429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es-ES_tradnl" sz="1800" dirty="0" smtClean="0"/>
                        <a:t>Manual Operación</a:t>
                      </a:r>
                    </a:p>
                    <a:p>
                      <a:pPr marL="342900" indent="-3429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es-ES_tradnl" sz="1800" dirty="0" smtClean="0"/>
                        <a:t>Manual Mantenimiento</a:t>
                      </a:r>
                    </a:p>
                    <a:p>
                      <a:pPr marL="342900" indent="-3429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es-ES_tradnl" sz="1800" dirty="0" smtClean="0"/>
                        <a:t>Estudio aeronáutico de seguridad por cada actividad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s-E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lnSpc>
                          <a:spcPct val="150000"/>
                        </a:lnSpc>
                        <a:buAutoNum type="arabicPeriod"/>
                      </a:pPr>
                      <a:r>
                        <a:rPr lang="es-ES_tradnl" sz="1800" dirty="0" smtClean="0"/>
                        <a:t>Certificado Médico</a:t>
                      </a:r>
                    </a:p>
                    <a:p>
                      <a:pPr marL="342900" indent="-342900">
                        <a:lnSpc>
                          <a:spcPct val="150000"/>
                        </a:lnSpc>
                        <a:buAutoNum type="arabicPeriod"/>
                      </a:pPr>
                      <a:r>
                        <a:rPr lang="es-ES_tradnl" sz="1800" dirty="0" smtClean="0"/>
                        <a:t>Certificación Teórica</a:t>
                      </a:r>
                    </a:p>
                    <a:p>
                      <a:pPr marL="342900" indent="-342900">
                        <a:lnSpc>
                          <a:spcPct val="150000"/>
                        </a:lnSpc>
                        <a:buAutoNum type="arabicPeriod"/>
                      </a:pPr>
                      <a:r>
                        <a:rPr lang="es-ES_tradnl" sz="1800" dirty="0" smtClean="0"/>
                        <a:t>Capacitación</a:t>
                      </a:r>
                      <a:r>
                        <a:rPr lang="es-ES_tradnl" sz="1800" baseline="0" dirty="0" smtClean="0"/>
                        <a:t> Práctica por cada aeronave</a:t>
                      </a:r>
                      <a:endParaRPr lang="es-ES_tradnl" sz="1800" dirty="0" smtClean="0"/>
                    </a:p>
                    <a:p>
                      <a:pPr marL="342900" indent="-342900">
                        <a:lnSpc>
                          <a:spcPct val="150000"/>
                        </a:lnSpc>
                        <a:buAutoNum type="arabicPeriod"/>
                      </a:pPr>
                      <a:endParaRPr lang="es-E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lnSpc>
                          <a:spcPct val="150000"/>
                        </a:lnSpc>
                        <a:buAutoNum type="arabicPeriod"/>
                      </a:pPr>
                      <a:r>
                        <a:rPr lang="es-ES_tradnl" sz="1800" dirty="0" smtClean="0"/>
                        <a:t>Caracterización</a:t>
                      </a:r>
                      <a:r>
                        <a:rPr lang="es-ES_tradnl" sz="1800" baseline="0" dirty="0" smtClean="0"/>
                        <a:t> del Sistema</a:t>
                      </a:r>
                    </a:p>
                    <a:p>
                      <a:pPr marL="342900" indent="-342900">
                        <a:lnSpc>
                          <a:spcPct val="150000"/>
                        </a:lnSpc>
                        <a:buAutoNum type="arabicPeriod"/>
                      </a:pPr>
                      <a:r>
                        <a:rPr lang="es-ES_tradnl" sz="1800" baseline="0" dirty="0" smtClean="0"/>
                        <a:t>Seguro RPAS terceros</a:t>
                      </a:r>
                    </a:p>
                    <a:p>
                      <a:pPr marL="342900" indent="-342900">
                        <a:lnSpc>
                          <a:spcPct val="150000"/>
                        </a:lnSpc>
                        <a:buAutoNum type="arabicPeriod"/>
                      </a:pPr>
                      <a:r>
                        <a:rPr lang="es-ES_tradnl" sz="1800" baseline="0" dirty="0" smtClean="0"/>
                        <a:t>Vuelos de prueba por cada aeronave</a:t>
                      </a:r>
                      <a:endParaRPr lang="es-ES" sz="1800" dirty="0"/>
                    </a:p>
                  </a:txBody>
                  <a:tcPr/>
                </a:tc>
              </a:tr>
              <a:tr h="1008887"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s-ES_tradnl" sz="1800" dirty="0" smtClean="0"/>
                        <a:t>ACUSE RECIBO</a:t>
                      </a:r>
                      <a:endParaRPr lang="es-ES" sz="18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342900" indent="-342900">
                        <a:lnSpc>
                          <a:spcPct val="150000"/>
                        </a:lnSpc>
                        <a:buAutoNum type="arabicPeriod"/>
                      </a:pPr>
                      <a:endParaRPr lang="es-ES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342900" indent="-342900">
                        <a:lnSpc>
                          <a:spcPct val="150000"/>
                        </a:lnSpc>
                        <a:buAutoNum type="arabicPeriod"/>
                      </a:pPr>
                      <a:endParaRPr lang="es-ES" sz="1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9083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b="1" dirty="0" smtClean="0"/>
              <a:t>Nueva Ley en España?</a:t>
            </a:r>
            <a:endParaRPr lang="es-ES" sz="4000" b="1" dirty="0"/>
          </a:p>
        </p:txBody>
      </p:sp>
      <p:sp>
        <p:nvSpPr>
          <p:cNvPr id="5" name="Right Triangle 10"/>
          <p:cNvSpPr/>
          <p:nvPr/>
        </p:nvSpPr>
        <p:spPr>
          <a:xfrm>
            <a:off x="0" y="5517232"/>
            <a:ext cx="6350000" cy="1340768"/>
          </a:xfrm>
          <a:prstGeom prst="rtTriangle">
            <a:avLst/>
          </a:prstGeom>
          <a:solidFill>
            <a:srgbClr val="FBD32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Triangle 11"/>
          <p:cNvSpPr/>
          <p:nvPr/>
        </p:nvSpPr>
        <p:spPr>
          <a:xfrm flipH="1">
            <a:off x="2051720" y="5589240"/>
            <a:ext cx="7092280" cy="1268760"/>
          </a:xfrm>
          <a:prstGeom prst="rtTriangle">
            <a:avLst/>
          </a:prstGeom>
          <a:solidFill>
            <a:srgbClr val="008000">
              <a:alpha val="65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3" descr="Logo BCN Drone Center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3154" y="44624"/>
            <a:ext cx="1617588" cy="890625"/>
          </a:xfrm>
          <a:prstGeom prst="rect">
            <a:avLst/>
          </a:prstGeom>
        </p:spPr>
      </p:pic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9261365"/>
              </p:ext>
            </p:extLst>
          </p:nvPr>
        </p:nvGraphicFramePr>
        <p:xfrm>
          <a:off x="395536" y="1039510"/>
          <a:ext cx="8208912" cy="45720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104456"/>
                <a:gridCol w="410445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sz="2400" dirty="0" smtClean="0"/>
                        <a:t>Sin Autorización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400" dirty="0" smtClean="0"/>
                        <a:t>Con Autorización</a:t>
                      </a:r>
                      <a:endParaRPr lang="es-E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s-ES_tradnl" sz="2400" dirty="0" smtClean="0"/>
                        <a:t>VLOS 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s-ES_tradnl" sz="2400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s-ES_tradnl" sz="2400" dirty="0" smtClean="0"/>
                        <a:t>BVLOS &lt;2kg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s-ES_tradnl" sz="2400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s-ES_tradnl" sz="2400" dirty="0" smtClean="0"/>
                        <a:t>EVLOS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s-ES_tradnl" sz="2400" dirty="0" smtClean="0"/>
                        <a:t>Operación en zonas urbanas y sobre aglomeraciones</a:t>
                      </a:r>
                      <a:r>
                        <a:rPr lang="es-ES_tradnl" sz="2400" baseline="0" dirty="0" smtClean="0"/>
                        <a:t> </a:t>
                      </a:r>
                      <a:r>
                        <a:rPr lang="es-ES_tradnl" sz="2400" dirty="0" smtClean="0"/>
                        <a:t>de personas &lt;10kg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s-ES_tradnl" sz="2400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s-ES_tradnl" sz="2400" dirty="0" smtClean="0"/>
                        <a:t>Operación nocturna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s-ES_tradnl" sz="2400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s-ES_tradnl" sz="2400" dirty="0" smtClean="0"/>
                        <a:t>Operación dentro de espacio aéreo controlado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s-ES_tradnl" sz="2400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s-ES_tradnl" sz="2400" dirty="0" smtClean="0"/>
                        <a:t>BVLOS &gt;2kg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s-E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4899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Triangle 10"/>
          <p:cNvSpPr/>
          <p:nvPr/>
        </p:nvSpPr>
        <p:spPr>
          <a:xfrm>
            <a:off x="0" y="5517232"/>
            <a:ext cx="6350000" cy="1340768"/>
          </a:xfrm>
          <a:prstGeom prst="rtTriangle">
            <a:avLst/>
          </a:prstGeom>
          <a:solidFill>
            <a:srgbClr val="FBD32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Triangle 11"/>
          <p:cNvSpPr/>
          <p:nvPr/>
        </p:nvSpPr>
        <p:spPr>
          <a:xfrm flipH="1">
            <a:off x="2051720" y="5589240"/>
            <a:ext cx="7092280" cy="1268760"/>
          </a:xfrm>
          <a:prstGeom prst="rtTriangle">
            <a:avLst/>
          </a:prstGeom>
          <a:solidFill>
            <a:srgbClr val="008000">
              <a:alpha val="65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3" descr="Logo BCN Drone Center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3154" y="44624"/>
            <a:ext cx="1617588" cy="890625"/>
          </a:xfrm>
          <a:prstGeom prst="rect">
            <a:avLst/>
          </a:prstGeom>
        </p:spPr>
      </p:pic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699585"/>
              </p:ext>
            </p:extLst>
          </p:nvPr>
        </p:nvGraphicFramePr>
        <p:xfrm>
          <a:off x="467544" y="935249"/>
          <a:ext cx="8208912" cy="5669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736304"/>
                <a:gridCol w="2736304"/>
                <a:gridCol w="273630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noProof="0" dirty="0" smtClean="0"/>
                        <a:t>OPEN</a:t>
                      </a:r>
                      <a:endParaRPr lang="en-GB" sz="2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noProof="0" smtClean="0"/>
                        <a:t>SPECIFIC</a:t>
                      </a:r>
                      <a:endParaRPr lang="en-GB" sz="24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noProof="0" smtClean="0"/>
                        <a:t>CERTIFIED</a:t>
                      </a:r>
                      <a:endParaRPr lang="en-GB" sz="2400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en-GB" sz="2400" noProof="0" dirty="0" smtClean="0"/>
                        <a:t>Low risk</a:t>
                      </a:r>
                    </a:p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endParaRPr lang="en-GB" sz="2400" noProof="0" dirty="0" smtClean="0"/>
                    </a:p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en-GB" sz="2400" noProof="0" dirty="0" smtClean="0"/>
                        <a:t>Airspace authority don’t get involved</a:t>
                      </a:r>
                    </a:p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endParaRPr lang="en-GB" sz="2400" noProof="0" dirty="0" smtClean="0"/>
                    </a:p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en-GB" sz="2400" noProof="0" dirty="0" smtClean="0"/>
                        <a:t>Limited operation:</a:t>
                      </a:r>
                    </a:p>
                    <a:p>
                      <a:pPr marL="742950" lvl="1" indent="-285750" algn="l">
                        <a:buFont typeface="Arial" pitchFamily="34" charset="0"/>
                        <a:buChar char="•"/>
                      </a:pPr>
                      <a:r>
                        <a:rPr lang="en-GB" sz="2400" noProof="0" dirty="0" smtClean="0"/>
                        <a:t>VLOS</a:t>
                      </a:r>
                    </a:p>
                    <a:p>
                      <a:pPr marL="742950" lvl="1" indent="-285750" algn="l">
                        <a:buFont typeface="Arial" pitchFamily="34" charset="0"/>
                        <a:buChar char="•"/>
                      </a:pPr>
                      <a:r>
                        <a:rPr lang="en-GB" sz="2400" noProof="0" dirty="0" smtClean="0"/>
                        <a:t>Max.</a:t>
                      </a:r>
                      <a:r>
                        <a:rPr lang="en-GB" sz="2400" baseline="0" noProof="0" dirty="0" smtClean="0"/>
                        <a:t> altitude</a:t>
                      </a:r>
                    </a:p>
                    <a:p>
                      <a:pPr marL="742950" lvl="1" indent="-285750" algn="l">
                        <a:buFont typeface="Arial" pitchFamily="34" charset="0"/>
                        <a:buChar char="•"/>
                      </a:pPr>
                      <a:r>
                        <a:rPr lang="en-GB" sz="2400" baseline="0" noProof="0" dirty="0" smtClean="0"/>
                        <a:t>Dist. to airports</a:t>
                      </a:r>
                    </a:p>
                    <a:p>
                      <a:pPr marL="742950" lvl="1" indent="-285750" algn="l">
                        <a:buFont typeface="Arial" pitchFamily="34" charset="0"/>
                        <a:buChar char="•"/>
                      </a:pPr>
                      <a:endParaRPr lang="en-GB" sz="2400" baseline="0" noProof="0" dirty="0" smtClean="0"/>
                    </a:p>
                    <a:p>
                      <a:pPr marL="285750" lvl="0" indent="-285750" algn="l">
                        <a:buFont typeface="Arial" pitchFamily="34" charset="0"/>
                        <a:buChar char="•"/>
                      </a:pPr>
                      <a:r>
                        <a:rPr lang="en-GB" sz="2400" baseline="0" noProof="0" dirty="0" smtClean="0"/>
                        <a:t>Non populated areas</a:t>
                      </a:r>
                      <a:endParaRPr lang="en-GB" sz="2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en-GB" sz="2400" noProof="0" dirty="0" smtClean="0"/>
                        <a:t>Medium</a:t>
                      </a:r>
                      <a:r>
                        <a:rPr lang="en-GB" sz="2400" baseline="0" noProof="0" dirty="0" smtClean="0"/>
                        <a:t> risk</a:t>
                      </a:r>
                    </a:p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endParaRPr lang="en-GB" sz="2400" baseline="0" noProof="0" dirty="0" smtClean="0"/>
                    </a:p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en-GB" sz="2400" baseline="0" noProof="0" dirty="0" smtClean="0"/>
                        <a:t>Approval based on risk evaluation</a:t>
                      </a:r>
                    </a:p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endParaRPr lang="en-GB" sz="2400" baseline="0" noProof="0" dirty="0" smtClean="0"/>
                    </a:p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en-GB" sz="2400" baseline="0" noProof="0" dirty="0" smtClean="0"/>
                        <a:t>Operations manual</a:t>
                      </a:r>
                    </a:p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endParaRPr lang="en-GB" sz="2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en-GB" sz="2400" noProof="0" dirty="0" smtClean="0"/>
                        <a:t>Higher risk</a:t>
                      </a:r>
                    </a:p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endParaRPr lang="en-GB" sz="2400" noProof="0" dirty="0" smtClean="0"/>
                    </a:p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en-GB" sz="2400" noProof="0" dirty="0" smtClean="0"/>
                        <a:t>Requirements</a:t>
                      </a:r>
                      <a:r>
                        <a:rPr lang="en-GB" sz="2400" baseline="0" noProof="0" dirty="0" smtClean="0"/>
                        <a:t> similar to manned airplanes</a:t>
                      </a:r>
                    </a:p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endParaRPr lang="en-GB" sz="2400" baseline="0" noProof="0" dirty="0" smtClean="0"/>
                    </a:p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en-GB" sz="2400" baseline="0" noProof="0" dirty="0" smtClean="0"/>
                        <a:t>All systems and pilots must be certified</a:t>
                      </a:r>
                      <a:endParaRPr lang="en-GB" sz="2400" noProof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7 CuadroTexto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b="1" dirty="0" smtClean="0"/>
              <a:t>Y la europea?</a:t>
            </a:r>
            <a:endParaRPr lang="es-ES" sz="4000" b="1" dirty="0"/>
          </a:p>
        </p:txBody>
      </p:sp>
    </p:spTree>
    <p:extLst>
      <p:ext uri="{BB962C8B-B14F-4D97-AF65-F5344CB8AC3E}">
        <p14:creationId xmlns:p14="http://schemas.microsoft.com/office/powerpoint/2010/main" val="38523856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dirty="0" smtClean="0">
                <a:latin typeface="Brandon Grotesque Medium"/>
                <a:cs typeface="Brandon Grotesque Medium"/>
              </a:rPr>
              <a:t>Gracias por su atención</a:t>
            </a:r>
            <a:endParaRPr lang="es-ES" dirty="0">
              <a:latin typeface="Brandon Grotesque Medium"/>
              <a:cs typeface="Brandon Grotesque Medium"/>
            </a:endParaRPr>
          </a:p>
        </p:txBody>
      </p:sp>
      <p:sp>
        <p:nvSpPr>
          <p:cNvPr id="7" name="Right Triangle 6"/>
          <p:cNvSpPr/>
          <p:nvPr/>
        </p:nvSpPr>
        <p:spPr>
          <a:xfrm>
            <a:off x="0" y="3600450"/>
            <a:ext cx="3114842" cy="3257550"/>
          </a:xfrm>
          <a:prstGeom prst="rtTriangle">
            <a:avLst/>
          </a:prstGeom>
          <a:solidFill>
            <a:srgbClr val="FBD32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Triangle 7"/>
          <p:cNvSpPr/>
          <p:nvPr/>
        </p:nvSpPr>
        <p:spPr>
          <a:xfrm flipH="1">
            <a:off x="0" y="2954414"/>
            <a:ext cx="9144000" cy="3903585"/>
          </a:xfrm>
          <a:prstGeom prst="rtTriangle">
            <a:avLst/>
          </a:prstGeom>
          <a:solidFill>
            <a:srgbClr val="008000">
              <a:alpha val="65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Subtitle 2"/>
          <p:cNvSpPr txBox="1">
            <a:spLocks/>
          </p:cNvSpPr>
          <p:nvPr/>
        </p:nvSpPr>
        <p:spPr>
          <a:xfrm>
            <a:off x="1691680" y="3314849"/>
            <a:ext cx="5472608" cy="100664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4000" dirty="0" smtClean="0">
                <a:latin typeface="Calibri"/>
                <a:cs typeface="Calibri"/>
              </a:rPr>
              <a:t>Hacia un nuevo marco jurídico de los UAV</a:t>
            </a:r>
            <a:endParaRPr lang="es-ES" sz="4000" dirty="0">
              <a:latin typeface="Calibri"/>
              <a:cs typeface="Calibri"/>
            </a:endParaRPr>
          </a:p>
        </p:txBody>
      </p:sp>
      <p:pic>
        <p:nvPicPr>
          <p:cNvPr id="14" name="13 Imagen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531" b="25926"/>
          <a:stretch/>
        </p:blipFill>
        <p:spPr>
          <a:xfrm>
            <a:off x="3036736" y="668891"/>
            <a:ext cx="2926511" cy="1362092"/>
          </a:xfrm>
          <a:prstGeom prst="rect">
            <a:avLst/>
          </a:prstGeom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69379"/>
            <a:ext cx="2171700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" descr="Resultat d'imatges de secpho logo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665" b="34425"/>
          <a:stretch/>
        </p:blipFill>
        <p:spPr bwMode="auto">
          <a:xfrm>
            <a:off x="32776" y="15193"/>
            <a:ext cx="2450992" cy="904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2024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b="1" dirty="0" smtClean="0"/>
              <a:t>Marco </a:t>
            </a:r>
            <a:r>
              <a:rPr lang="es-ES" sz="4000" b="1" dirty="0"/>
              <a:t>r</a:t>
            </a:r>
            <a:r>
              <a:rPr lang="es-ES" sz="4000" b="1" dirty="0" smtClean="0"/>
              <a:t>egulatorio </a:t>
            </a:r>
            <a:r>
              <a:rPr lang="es-ES" sz="4000" b="1" dirty="0"/>
              <a:t>a</a:t>
            </a:r>
            <a:r>
              <a:rPr lang="es-ES" sz="4000" b="1" dirty="0" smtClean="0"/>
              <a:t>ctual:</a:t>
            </a:r>
            <a:endParaRPr lang="es-ES" sz="4000" b="1" dirty="0"/>
          </a:p>
        </p:txBody>
      </p:sp>
      <p:sp>
        <p:nvSpPr>
          <p:cNvPr id="3" name="2 CuadroTexto"/>
          <p:cNvSpPr txBox="1"/>
          <p:nvPr/>
        </p:nvSpPr>
        <p:spPr>
          <a:xfrm>
            <a:off x="0" y="861590"/>
            <a:ext cx="91440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" sz="3000" dirty="0" smtClean="0"/>
              <a:t>Marco regulatorio provisional en julio 2014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s-ES" sz="30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" sz="3000" dirty="0" smtClean="0"/>
              <a:t>Publicado por BOE: Real Decreto-ley 8/2014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s-ES" sz="30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" sz="3000" dirty="0" smtClean="0"/>
              <a:t>Aprobado como ley en octubre: Ley 18/2014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s-ES" sz="30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" sz="3000" dirty="0" smtClean="0"/>
              <a:t>Artículo 50: normativa específica RPAS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s-ES" sz="30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" sz="3000" dirty="0" smtClean="0"/>
              <a:t>Artículo 51: se incluyen los RPAS en la ley 48/1960 sobre Navegación Aérea</a:t>
            </a:r>
            <a:endParaRPr lang="es-ES" sz="3000" dirty="0"/>
          </a:p>
        </p:txBody>
      </p:sp>
      <p:sp>
        <p:nvSpPr>
          <p:cNvPr id="4" name="Right Triangle 10"/>
          <p:cNvSpPr/>
          <p:nvPr/>
        </p:nvSpPr>
        <p:spPr>
          <a:xfrm>
            <a:off x="0" y="5517232"/>
            <a:ext cx="6350000" cy="1340768"/>
          </a:xfrm>
          <a:prstGeom prst="rtTriangle">
            <a:avLst/>
          </a:prstGeom>
          <a:solidFill>
            <a:srgbClr val="FBD32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Triangle 11"/>
          <p:cNvSpPr/>
          <p:nvPr/>
        </p:nvSpPr>
        <p:spPr>
          <a:xfrm flipH="1">
            <a:off x="2051720" y="5589240"/>
            <a:ext cx="7092280" cy="1268760"/>
          </a:xfrm>
          <a:prstGeom prst="rtTriangle">
            <a:avLst/>
          </a:prstGeom>
          <a:solidFill>
            <a:srgbClr val="008000">
              <a:alpha val="65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3" descr="Logo BCN Drone Center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3154" y="44624"/>
            <a:ext cx="1617588" cy="89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6496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b="1" dirty="0" smtClean="0"/>
              <a:t>Categoría por pesos</a:t>
            </a:r>
            <a:endParaRPr lang="es-ES" sz="4000" b="1" dirty="0"/>
          </a:p>
        </p:txBody>
      </p:sp>
      <p:sp>
        <p:nvSpPr>
          <p:cNvPr id="4" name="Right Triangle 10"/>
          <p:cNvSpPr/>
          <p:nvPr/>
        </p:nvSpPr>
        <p:spPr>
          <a:xfrm>
            <a:off x="0" y="5517232"/>
            <a:ext cx="6350000" cy="1340768"/>
          </a:xfrm>
          <a:prstGeom prst="rtTriangle">
            <a:avLst/>
          </a:prstGeom>
          <a:solidFill>
            <a:srgbClr val="FBD32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Triangle 11"/>
          <p:cNvSpPr/>
          <p:nvPr/>
        </p:nvSpPr>
        <p:spPr>
          <a:xfrm flipH="1">
            <a:off x="2051720" y="5589240"/>
            <a:ext cx="7092280" cy="1268760"/>
          </a:xfrm>
          <a:prstGeom prst="rtTriangle">
            <a:avLst/>
          </a:prstGeom>
          <a:solidFill>
            <a:srgbClr val="008000">
              <a:alpha val="65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3" descr="Logo BCN Drone Center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3154" y="44624"/>
            <a:ext cx="1617588" cy="890625"/>
          </a:xfrm>
          <a:prstGeom prst="rect">
            <a:avLst/>
          </a:prstGeom>
        </p:spPr>
      </p:pic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4718745"/>
              </p:ext>
            </p:extLst>
          </p:nvPr>
        </p:nvGraphicFramePr>
        <p:xfrm>
          <a:off x="145008" y="1122392"/>
          <a:ext cx="8856984" cy="446918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74664"/>
                <a:gridCol w="7382320"/>
              </a:tblGrid>
              <a:tr h="288080">
                <a:tc>
                  <a:txBody>
                    <a:bodyPr/>
                    <a:lstStyle/>
                    <a:p>
                      <a:pPr algn="ctr"/>
                      <a:r>
                        <a:rPr lang="ca-ES" sz="2400" dirty="0" smtClean="0"/>
                        <a:t>Peso</a:t>
                      </a:r>
                      <a:endParaRPr lang="ca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sz="2400" dirty="0" smtClean="0"/>
                        <a:t>Operativa</a:t>
                      </a:r>
                      <a:endParaRPr lang="ca-ES" sz="2400" dirty="0"/>
                    </a:p>
                  </a:txBody>
                  <a:tcPr/>
                </a:tc>
              </a:tr>
              <a:tr h="288080">
                <a:tc>
                  <a:txBody>
                    <a:bodyPr/>
                    <a:lstStyle/>
                    <a:p>
                      <a:endParaRPr lang="ca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a-ES" dirty="0"/>
                    </a:p>
                  </a:txBody>
                  <a:tcPr/>
                </a:tc>
              </a:tr>
              <a:tr h="497233">
                <a:tc>
                  <a:txBody>
                    <a:bodyPr/>
                    <a:lstStyle/>
                    <a:p>
                      <a:pPr algn="ctr"/>
                      <a:r>
                        <a:rPr lang="ca-ES" sz="2000" b="1" dirty="0" smtClean="0"/>
                        <a:t>&gt; 150 kg</a:t>
                      </a:r>
                      <a:endParaRPr lang="ca-E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000" b="1" dirty="0" smtClean="0"/>
                        <a:t>Solo para lucha contra incendios o búsqueda y salvamiento</a:t>
                      </a:r>
                    </a:p>
                  </a:txBody>
                  <a:tcPr anchor="ctr"/>
                </a:tc>
              </a:tr>
              <a:tr h="288080">
                <a:tc>
                  <a:txBody>
                    <a:bodyPr/>
                    <a:lstStyle/>
                    <a:p>
                      <a:pPr algn="ctr"/>
                      <a:endParaRPr lang="ca-E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a-ES" sz="2000" b="1" dirty="0"/>
                    </a:p>
                  </a:txBody>
                  <a:tcPr anchor="ctr"/>
                </a:tc>
              </a:tr>
              <a:tr h="497233">
                <a:tc>
                  <a:txBody>
                    <a:bodyPr/>
                    <a:lstStyle/>
                    <a:p>
                      <a:pPr algn="ctr"/>
                      <a:r>
                        <a:rPr lang="ca-ES" sz="2000" b="1" dirty="0" smtClean="0"/>
                        <a:t>25-150 kg</a:t>
                      </a:r>
                      <a:endParaRPr lang="ca-E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sz="2000" b="1" dirty="0" smtClean="0"/>
                        <a:t>Requieren matrícula aeronaves y certificado de aeronavegabilidad</a:t>
                      </a:r>
                      <a:endParaRPr lang="ca-ES" sz="2000" b="1" dirty="0"/>
                    </a:p>
                  </a:txBody>
                  <a:tcPr anchor="ctr"/>
                </a:tc>
              </a:tr>
              <a:tr h="288080">
                <a:tc>
                  <a:txBody>
                    <a:bodyPr/>
                    <a:lstStyle/>
                    <a:p>
                      <a:pPr algn="ctr"/>
                      <a:endParaRPr lang="ca-E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a-ES" sz="2000" b="1"/>
                    </a:p>
                  </a:txBody>
                  <a:tcPr anchor="ctr"/>
                </a:tc>
              </a:tr>
              <a:tr h="288080">
                <a:tc>
                  <a:txBody>
                    <a:bodyPr/>
                    <a:lstStyle/>
                    <a:p>
                      <a:pPr algn="ctr"/>
                      <a:r>
                        <a:rPr lang="ca-ES" sz="2000" b="1" dirty="0" smtClean="0"/>
                        <a:t>2-25 kg</a:t>
                      </a:r>
                      <a:endParaRPr lang="ca-E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sz="2000" b="1" dirty="0" smtClean="0"/>
                        <a:t>Pueden operar en línea de visión cumpliendo con el artículo 50 de la ley 18/2014</a:t>
                      </a:r>
                      <a:endParaRPr lang="ca-ES" sz="2000" b="1" dirty="0"/>
                    </a:p>
                  </a:txBody>
                  <a:tcPr anchor="ctr"/>
                </a:tc>
              </a:tr>
              <a:tr h="288080">
                <a:tc>
                  <a:txBody>
                    <a:bodyPr/>
                    <a:lstStyle/>
                    <a:p>
                      <a:pPr algn="ctr"/>
                      <a:endParaRPr lang="ca-E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a-ES" sz="2000" b="1"/>
                    </a:p>
                  </a:txBody>
                  <a:tcPr anchor="ctr"/>
                </a:tc>
              </a:tr>
              <a:tr h="288080">
                <a:tc>
                  <a:txBody>
                    <a:bodyPr/>
                    <a:lstStyle/>
                    <a:p>
                      <a:pPr algn="ctr"/>
                      <a:r>
                        <a:rPr lang="ca-ES" sz="2000" b="1" dirty="0" smtClean="0"/>
                        <a:t>&lt;</a:t>
                      </a:r>
                      <a:r>
                        <a:rPr lang="ca-ES" sz="2000" b="1" baseline="0" dirty="0" smtClean="0"/>
                        <a:t> 2 kg</a:t>
                      </a:r>
                      <a:endParaRPr lang="ca-E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sz="2000" b="1" dirty="0" smtClean="0"/>
                        <a:t>Pueden operar más allá de línea de visión previa emisión de NOTAM</a:t>
                      </a:r>
                      <a:endParaRPr lang="ca-ES" sz="2000" b="1" dirty="0"/>
                    </a:p>
                  </a:txBody>
                  <a:tcPr anchor="ctr"/>
                </a:tc>
              </a:tr>
              <a:tr h="288080">
                <a:tc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a-E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8297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10"/>
          <p:cNvSpPr/>
          <p:nvPr/>
        </p:nvSpPr>
        <p:spPr>
          <a:xfrm>
            <a:off x="0" y="5517232"/>
            <a:ext cx="6350000" cy="1340768"/>
          </a:xfrm>
          <a:prstGeom prst="rtTriangle">
            <a:avLst/>
          </a:prstGeom>
          <a:solidFill>
            <a:srgbClr val="FBD32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Triangle 11"/>
          <p:cNvSpPr/>
          <p:nvPr/>
        </p:nvSpPr>
        <p:spPr>
          <a:xfrm flipH="1">
            <a:off x="2051720" y="5589240"/>
            <a:ext cx="7092280" cy="1268760"/>
          </a:xfrm>
          <a:prstGeom prst="rtTriangle">
            <a:avLst/>
          </a:prstGeom>
          <a:solidFill>
            <a:srgbClr val="008000">
              <a:alpha val="65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3" descr="Logo BCN Drone Center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3154" y="44624"/>
            <a:ext cx="1617588" cy="890625"/>
          </a:xfrm>
          <a:prstGeom prst="rect">
            <a:avLst/>
          </a:prstGeom>
        </p:spPr>
      </p:pic>
      <p:sp>
        <p:nvSpPr>
          <p:cNvPr id="2" name="1 CuadroTexto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b="1" dirty="0" smtClean="0"/>
              <a:t>Donde se puede volar</a:t>
            </a:r>
            <a:endParaRPr lang="es-ES" sz="4000" b="1" dirty="0"/>
          </a:p>
        </p:txBody>
      </p:sp>
      <p:sp>
        <p:nvSpPr>
          <p:cNvPr id="3" name="2 CuadroTexto"/>
          <p:cNvSpPr txBox="1"/>
          <p:nvPr/>
        </p:nvSpPr>
        <p:spPr>
          <a:xfrm>
            <a:off x="0" y="861590"/>
            <a:ext cx="9144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" sz="3000" dirty="0" smtClean="0"/>
              <a:t>Máxima altitud de 120 metros (400 pies)</a:t>
            </a:r>
          </a:p>
        </p:txBody>
      </p:sp>
      <p:pic>
        <p:nvPicPr>
          <p:cNvPr id="1026" name="Picture 2" descr="E:\CATUAV\BDC\Senyal\A6_aillat_silueta copia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602922"/>
            <a:ext cx="1498352" cy="1447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115616" y="4113236"/>
            <a:ext cx="690143" cy="16200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Flecha izquierda y derecha"/>
          <p:cNvSpPr/>
          <p:nvPr/>
        </p:nvSpPr>
        <p:spPr>
          <a:xfrm rot="5400000">
            <a:off x="199726" y="4019050"/>
            <a:ext cx="3320238" cy="108173"/>
          </a:xfrm>
          <a:prstGeom prst="left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sp>
        <p:nvSpPr>
          <p:cNvPr id="8" name="7 CuadroTexto"/>
          <p:cNvSpPr txBox="1"/>
          <p:nvPr/>
        </p:nvSpPr>
        <p:spPr>
          <a:xfrm>
            <a:off x="1913932" y="3753196"/>
            <a:ext cx="135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dirty="0" smtClean="0"/>
              <a:t>Max 120 m</a:t>
            </a:r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161487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10"/>
          <p:cNvSpPr/>
          <p:nvPr/>
        </p:nvSpPr>
        <p:spPr>
          <a:xfrm>
            <a:off x="0" y="5517232"/>
            <a:ext cx="6350000" cy="1340768"/>
          </a:xfrm>
          <a:prstGeom prst="rtTriangle">
            <a:avLst/>
          </a:prstGeom>
          <a:solidFill>
            <a:srgbClr val="FBD32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Triangle 11"/>
          <p:cNvSpPr/>
          <p:nvPr/>
        </p:nvSpPr>
        <p:spPr>
          <a:xfrm flipH="1">
            <a:off x="2051720" y="5589240"/>
            <a:ext cx="7092280" cy="1268760"/>
          </a:xfrm>
          <a:prstGeom prst="rtTriangle">
            <a:avLst/>
          </a:prstGeom>
          <a:solidFill>
            <a:srgbClr val="008000">
              <a:alpha val="65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3" descr="Logo BCN Drone Center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3154" y="44624"/>
            <a:ext cx="1617588" cy="890625"/>
          </a:xfrm>
          <a:prstGeom prst="rect">
            <a:avLst/>
          </a:prstGeom>
        </p:spPr>
      </p:pic>
      <p:sp>
        <p:nvSpPr>
          <p:cNvPr id="2" name="1 CuadroTexto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b="1" dirty="0" smtClean="0"/>
              <a:t>Donde se puede volar</a:t>
            </a:r>
            <a:endParaRPr lang="es-ES" sz="4000" b="1" dirty="0"/>
          </a:p>
        </p:txBody>
      </p:sp>
      <p:sp>
        <p:nvSpPr>
          <p:cNvPr id="3" name="2 CuadroTexto"/>
          <p:cNvSpPr txBox="1"/>
          <p:nvPr/>
        </p:nvSpPr>
        <p:spPr>
          <a:xfrm>
            <a:off x="0" y="861590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" sz="3000" dirty="0" smtClean="0"/>
              <a:t>Máxima altitud de 120 metros (400 pies)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" sz="3000" dirty="0"/>
              <a:t>Dentro del alcance visual del piloto (500 metros</a:t>
            </a:r>
            <a:r>
              <a:rPr lang="es-ES" sz="3000" dirty="0" smtClean="0"/>
              <a:t>)</a:t>
            </a:r>
            <a:endParaRPr lang="es-ES" sz="30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115616" y="4113236"/>
            <a:ext cx="690143" cy="16200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E:\CATUAV\BDC\Senyal\A6_aillat_silueta copia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1602922"/>
            <a:ext cx="1498352" cy="1447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6 Flecha izquierda y derecha"/>
          <p:cNvSpPr/>
          <p:nvPr/>
        </p:nvSpPr>
        <p:spPr>
          <a:xfrm rot="5400000">
            <a:off x="6350342" y="4019051"/>
            <a:ext cx="3320238" cy="108173"/>
          </a:xfrm>
          <a:prstGeom prst="left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sp>
        <p:nvSpPr>
          <p:cNvPr id="8" name="7 CuadroTexto"/>
          <p:cNvSpPr txBox="1"/>
          <p:nvPr/>
        </p:nvSpPr>
        <p:spPr>
          <a:xfrm>
            <a:off x="6516216" y="3703805"/>
            <a:ext cx="135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dirty="0" smtClean="0"/>
              <a:t>Max 120 m</a:t>
            </a:r>
            <a:endParaRPr lang="ca-ES" dirty="0"/>
          </a:p>
        </p:txBody>
      </p:sp>
      <p:sp>
        <p:nvSpPr>
          <p:cNvPr id="11" name="10 Flecha izquierda y derecha"/>
          <p:cNvSpPr/>
          <p:nvPr/>
        </p:nvSpPr>
        <p:spPr>
          <a:xfrm>
            <a:off x="1608148" y="5625083"/>
            <a:ext cx="6348227" cy="108173"/>
          </a:xfrm>
          <a:prstGeom prst="left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sp>
        <p:nvSpPr>
          <p:cNvPr id="12" name="11 CuadroTexto"/>
          <p:cNvSpPr txBox="1"/>
          <p:nvPr/>
        </p:nvSpPr>
        <p:spPr>
          <a:xfrm>
            <a:off x="3894832" y="5219908"/>
            <a:ext cx="135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dirty="0" smtClean="0"/>
              <a:t>Max 500 m</a:t>
            </a:r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2374613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10"/>
          <p:cNvSpPr/>
          <p:nvPr/>
        </p:nvSpPr>
        <p:spPr>
          <a:xfrm>
            <a:off x="0" y="5517232"/>
            <a:ext cx="6350000" cy="1340768"/>
          </a:xfrm>
          <a:prstGeom prst="rtTriangle">
            <a:avLst/>
          </a:prstGeom>
          <a:solidFill>
            <a:srgbClr val="FBD32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Triangle 11"/>
          <p:cNvSpPr/>
          <p:nvPr/>
        </p:nvSpPr>
        <p:spPr>
          <a:xfrm flipH="1">
            <a:off x="2051720" y="5589240"/>
            <a:ext cx="7092280" cy="1268760"/>
          </a:xfrm>
          <a:prstGeom prst="rtTriangle">
            <a:avLst/>
          </a:prstGeom>
          <a:solidFill>
            <a:srgbClr val="008000">
              <a:alpha val="65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3" descr="Logo BCN Drone Center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3154" y="44624"/>
            <a:ext cx="1617588" cy="890625"/>
          </a:xfrm>
          <a:prstGeom prst="rect">
            <a:avLst/>
          </a:prstGeom>
        </p:spPr>
      </p:pic>
      <p:sp>
        <p:nvSpPr>
          <p:cNvPr id="2" name="1 CuadroTexto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b="1" dirty="0" smtClean="0"/>
              <a:t>Donde se puede volar</a:t>
            </a:r>
            <a:endParaRPr lang="es-ES" sz="4000" b="1" dirty="0"/>
          </a:p>
        </p:txBody>
      </p:sp>
      <p:sp>
        <p:nvSpPr>
          <p:cNvPr id="3" name="2 CuadroTexto"/>
          <p:cNvSpPr txBox="1"/>
          <p:nvPr/>
        </p:nvSpPr>
        <p:spPr>
          <a:xfrm>
            <a:off x="0" y="861590"/>
            <a:ext cx="9144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" sz="3000" dirty="0" smtClean="0"/>
              <a:t>Por debajo de 120 metros (400 pies)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" sz="3000" dirty="0"/>
              <a:t>Dentro del alcance visual del piloto (500 metros)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" sz="3000" dirty="0" smtClean="0"/>
              <a:t>Operación diurna</a:t>
            </a: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115616" y="4113236"/>
            <a:ext cx="690143" cy="16200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 descr="E:\CATUAV\BDC\Senyal\A6_aillat_silueta copia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3050550"/>
            <a:ext cx="1498352" cy="1447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Resultat d'imatges de sun draw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0" y="2328255"/>
            <a:ext cx="1347417" cy="1277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3571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10"/>
          <p:cNvSpPr/>
          <p:nvPr/>
        </p:nvSpPr>
        <p:spPr>
          <a:xfrm>
            <a:off x="0" y="5517232"/>
            <a:ext cx="6350000" cy="1340768"/>
          </a:xfrm>
          <a:prstGeom prst="rtTriangle">
            <a:avLst/>
          </a:prstGeom>
          <a:solidFill>
            <a:srgbClr val="FBD32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Triangle 11"/>
          <p:cNvSpPr/>
          <p:nvPr/>
        </p:nvSpPr>
        <p:spPr>
          <a:xfrm flipH="1">
            <a:off x="2051720" y="5589240"/>
            <a:ext cx="7092280" cy="1268760"/>
          </a:xfrm>
          <a:prstGeom prst="rtTriangle">
            <a:avLst/>
          </a:prstGeom>
          <a:solidFill>
            <a:srgbClr val="008000">
              <a:alpha val="65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3" descr="Logo BCN Drone Center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3154" y="44624"/>
            <a:ext cx="1617588" cy="890625"/>
          </a:xfrm>
          <a:prstGeom prst="rect">
            <a:avLst/>
          </a:prstGeom>
        </p:spPr>
      </p:pic>
      <p:sp>
        <p:nvSpPr>
          <p:cNvPr id="2" name="1 CuadroTexto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b="1" dirty="0" smtClean="0"/>
              <a:t>Donde se puede volar</a:t>
            </a:r>
            <a:endParaRPr lang="es-ES" sz="4000" b="1" dirty="0"/>
          </a:p>
        </p:txBody>
      </p:sp>
      <p:sp>
        <p:nvSpPr>
          <p:cNvPr id="3" name="2 CuadroTexto"/>
          <p:cNvSpPr txBox="1"/>
          <p:nvPr/>
        </p:nvSpPr>
        <p:spPr>
          <a:xfrm>
            <a:off x="0" y="861590"/>
            <a:ext cx="9144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" sz="3000" dirty="0" smtClean="0"/>
              <a:t>Por debajo de 120 metros (400 pies)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" sz="3000" dirty="0"/>
              <a:t>Dentro del alcance visual del piloto (500 metros)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" sz="3000" dirty="0" smtClean="0"/>
              <a:t>Operación diurna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" sz="3000" dirty="0" smtClean="0"/>
              <a:t>Espacio aéreo no controlado</a:t>
            </a:r>
          </a:p>
        </p:txBody>
      </p:sp>
      <p:pic>
        <p:nvPicPr>
          <p:cNvPr id="4100" name="Picture 4" descr="E:\Formació\Pilot Drones\Curs Teoric\Temari Teoria\5-Legislación\AlphabetAirspaceByFootFlyer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336" y="2924944"/>
            <a:ext cx="8155328" cy="3672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1250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10"/>
          <p:cNvSpPr/>
          <p:nvPr/>
        </p:nvSpPr>
        <p:spPr>
          <a:xfrm>
            <a:off x="0" y="5517232"/>
            <a:ext cx="6350000" cy="1340768"/>
          </a:xfrm>
          <a:prstGeom prst="rtTriangle">
            <a:avLst/>
          </a:prstGeom>
          <a:solidFill>
            <a:srgbClr val="FBD32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Triangle 11"/>
          <p:cNvSpPr/>
          <p:nvPr/>
        </p:nvSpPr>
        <p:spPr>
          <a:xfrm flipH="1">
            <a:off x="2051720" y="5589240"/>
            <a:ext cx="7092280" cy="1268760"/>
          </a:xfrm>
          <a:prstGeom prst="rtTriangle">
            <a:avLst/>
          </a:prstGeom>
          <a:solidFill>
            <a:srgbClr val="008000">
              <a:alpha val="65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3" descr="Logo BCN Drone Center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3154" y="44624"/>
            <a:ext cx="1617588" cy="890625"/>
          </a:xfrm>
          <a:prstGeom prst="rect">
            <a:avLst/>
          </a:prstGeom>
        </p:spPr>
      </p:pic>
      <p:sp>
        <p:nvSpPr>
          <p:cNvPr id="2" name="1 CuadroTexto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b="1" dirty="0" smtClean="0"/>
              <a:t>Donde se puede volar</a:t>
            </a:r>
            <a:endParaRPr lang="es-ES" sz="4000" b="1" dirty="0"/>
          </a:p>
        </p:txBody>
      </p:sp>
      <p:sp>
        <p:nvSpPr>
          <p:cNvPr id="3" name="2 CuadroTexto"/>
          <p:cNvSpPr txBox="1"/>
          <p:nvPr/>
        </p:nvSpPr>
        <p:spPr>
          <a:xfrm>
            <a:off x="0" y="861590"/>
            <a:ext cx="9144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" sz="3000" dirty="0" smtClean="0"/>
              <a:t>Por debajo de 120 metros (400 pies)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" sz="3000" dirty="0"/>
              <a:t>Dentro del alcance visual del piloto (500 metros)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" sz="3000" dirty="0" smtClean="0"/>
              <a:t>Operación diurna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" sz="3000" dirty="0" smtClean="0"/>
              <a:t>Espacio aéreo no controlado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" sz="3000" dirty="0" smtClean="0"/>
              <a:t>Fuera de aglomeraciones de edificios</a:t>
            </a:r>
          </a:p>
        </p:txBody>
      </p:sp>
      <p:pic>
        <p:nvPicPr>
          <p:cNvPr id="8" name="Picture 2" descr="E:\CATUAV\BDC\Senyal\A6_aillat_silueta copia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3296751"/>
            <a:ext cx="1498352" cy="1447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Picture 2" descr="Resultat d'imatges de city silhouette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657" y="4149080"/>
            <a:ext cx="3832910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Resultat d'imatges de wrong cross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3994535"/>
            <a:ext cx="1977123" cy="1496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79512" y="4707222"/>
            <a:ext cx="690143" cy="16200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30308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10"/>
          <p:cNvSpPr/>
          <p:nvPr/>
        </p:nvSpPr>
        <p:spPr>
          <a:xfrm>
            <a:off x="0" y="5517232"/>
            <a:ext cx="6350000" cy="1340768"/>
          </a:xfrm>
          <a:prstGeom prst="rtTriangle">
            <a:avLst/>
          </a:prstGeom>
          <a:solidFill>
            <a:srgbClr val="FBD32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Triangle 11"/>
          <p:cNvSpPr/>
          <p:nvPr/>
        </p:nvSpPr>
        <p:spPr>
          <a:xfrm flipH="1">
            <a:off x="2051720" y="5589240"/>
            <a:ext cx="7092280" cy="1268760"/>
          </a:xfrm>
          <a:prstGeom prst="rtTriangle">
            <a:avLst/>
          </a:prstGeom>
          <a:solidFill>
            <a:srgbClr val="008000">
              <a:alpha val="65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3" descr="Logo BCN Drone Center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3154" y="44624"/>
            <a:ext cx="1617588" cy="890625"/>
          </a:xfrm>
          <a:prstGeom prst="rect">
            <a:avLst/>
          </a:prstGeom>
        </p:spPr>
      </p:pic>
      <p:sp>
        <p:nvSpPr>
          <p:cNvPr id="2" name="1 CuadroTexto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b="1" dirty="0" smtClean="0"/>
              <a:t>Donde se puede volar</a:t>
            </a:r>
            <a:endParaRPr lang="es-ES" sz="4000" b="1" dirty="0"/>
          </a:p>
        </p:txBody>
      </p:sp>
      <p:sp>
        <p:nvSpPr>
          <p:cNvPr id="3" name="2 CuadroTexto"/>
          <p:cNvSpPr txBox="1"/>
          <p:nvPr/>
        </p:nvSpPr>
        <p:spPr>
          <a:xfrm>
            <a:off x="0" y="861590"/>
            <a:ext cx="9144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" sz="3000" dirty="0" smtClean="0"/>
              <a:t>Por debajo de 120 metros (400 pies)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" sz="3000" dirty="0"/>
              <a:t>Dentro del alcance visual del piloto (500 metros)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" sz="3000" dirty="0" smtClean="0"/>
              <a:t>Operación diurna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" sz="3000" dirty="0" smtClean="0"/>
              <a:t>Espacio aéreo no controlado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" sz="3000" dirty="0" smtClean="0"/>
              <a:t>Fuera de aglomeraciones de edificios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" sz="3000" dirty="0" smtClean="0"/>
              <a:t>Fuera de concentraciones de personas</a:t>
            </a:r>
            <a:endParaRPr lang="es-ES" sz="3000" dirty="0"/>
          </a:p>
        </p:txBody>
      </p:sp>
      <p:pic>
        <p:nvPicPr>
          <p:cNvPr id="8" name="Picture 2" descr="E:\CATUAV\BDC\Senyal\A6_aillat_silueta copia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3296751"/>
            <a:ext cx="1498352" cy="1447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0" name="Picture 2" descr="Resultat d'imatges de people silhouett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3872" y="4941168"/>
            <a:ext cx="2590256" cy="822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Resultat d'imatges de wrong cross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3994535"/>
            <a:ext cx="1977123" cy="1496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Resultat d'imatges de people silhouette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600857" y="4899077"/>
            <a:ext cx="855712" cy="855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79512" y="4707222"/>
            <a:ext cx="690143" cy="16200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51946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2868</TotalTime>
  <Words>520</Words>
  <Application>Microsoft Office PowerPoint</Application>
  <PresentationFormat>Presentación en pantalla (4:3)</PresentationFormat>
  <Paragraphs>135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6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Jordi</dc:creator>
  <cp:lastModifiedBy>SECPhO</cp:lastModifiedBy>
  <cp:revision>134</cp:revision>
  <dcterms:created xsi:type="dcterms:W3CDTF">2015-08-06T11:28:37Z</dcterms:created>
  <dcterms:modified xsi:type="dcterms:W3CDTF">2017-11-06T15:28:04Z</dcterms:modified>
</cp:coreProperties>
</file>