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2" r:id="rId3"/>
    <p:sldId id="284" r:id="rId4"/>
    <p:sldId id="283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81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BBB59"/>
    <a:srgbClr val="00CCFF"/>
    <a:srgbClr val="F4FA00"/>
    <a:srgbClr val="FFFF00"/>
    <a:srgbClr val="FF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51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36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2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90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080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11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8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37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818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33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39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8460E-7370-4AC5-975B-169C3A4BD70F}" type="datetimeFigureOut">
              <a:rPr lang="es-ES" smtClean="0"/>
              <a:t>06/11/2017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71983-C05B-4A0D-BC77-6E123D6FB51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7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84482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>
                <a:latin typeface="Brandon Grotesque Medium"/>
                <a:cs typeface="Brandon Grotesque Medium"/>
              </a:rPr>
              <a:t>Sensores para mini-UAV </a:t>
            </a:r>
            <a:endParaRPr lang="es-ES" dirty="0">
              <a:latin typeface="Brandon Grotesque Medium"/>
              <a:cs typeface="Brandon Grotesque Medium"/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3600450"/>
            <a:ext cx="3114842" cy="3257550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0" y="2954414"/>
            <a:ext cx="9144000" cy="3903585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691680" y="3212976"/>
            <a:ext cx="5472608" cy="1108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 smtClean="0">
                <a:latin typeface="Calibri"/>
                <a:cs typeface="Calibri"/>
              </a:rPr>
              <a:t>Requerimientos de sensores fotogramétricos para mini-UAV</a:t>
            </a:r>
            <a:endParaRPr lang="es-ES" sz="4000" dirty="0">
              <a:latin typeface="Calibri"/>
              <a:cs typeface="Calibri"/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31" b="25926"/>
          <a:stretch/>
        </p:blipFill>
        <p:spPr>
          <a:xfrm>
            <a:off x="3036736" y="668891"/>
            <a:ext cx="2926511" cy="1362092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69379"/>
            <a:ext cx="21717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Resultat d'imatges de secpho log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5" b="34425"/>
          <a:stretch/>
        </p:blipFill>
        <p:spPr bwMode="auto">
          <a:xfrm>
            <a:off x="32776" y="15193"/>
            <a:ext cx="2450992" cy="90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9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5560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alta resolución (&gt; 20 </a:t>
            </a:r>
            <a:r>
              <a:rPr lang="es-ES" sz="3000" dirty="0" err="1" smtClean="0"/>
              <a:t>Mpx</a:t>
            </a:r>
            <a:r>
              <a:rPr lang="es-ES" sz="3000" dirty="0" smtClean="0"/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Ópticas fijas e intercambiables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Modos de disparo programables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Captura de imágenes integrada en SD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err="1" smtClean="0"/>
              <a:t>Geotagg</a:t>
            </a:r>
            <a:r>
              <a:rPr lang="es-ES" sz="3000" dirty="0" smtClean="0"/>
              <a:t> de las imágenes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3000" dirty="0" smtClean="0"/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486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alta resolución (&gt; 20 </a:t>
            </a:r>
            <a:r>
              <a:rPr lang="es-ES" sz="3000" dirty="0" err="1" smtClean="0"/>
              <a:t>Mpx</a:t>
            </a:r>
            <a:r>
              <a:rPr lang="es-ES" sz="3000" dirty="0" smtClean="0"/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Ópticas fijas e intercambiables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Modos de disparo programables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Captura de imágenes integrada en SD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err="1" smtClean="0"/>
              <a:t>Geotagg</a:t>
            </a:r>
            <a:r>
              <a:rPr lang="es-ES" sz="3000" dirty="0" smtClean="0"/>
              <a:t> de las imágenes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6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Mejor solución actual: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000" dirty="0" smtClean="0"/>
              <a:t>Sony QX1: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20,1 </a:t>
            </a:r>
            <a:r>
              <a:rPr lang="es-ES" sz="3000" dirty="0" err="1" smtClean="0"/>
              <a:t>Mp</a:t>
            </a:r>
            <a:endParaRPr lang="es-ES" sz="3000" dirty="0" smtClean="0"/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APS-C (23.2mmx15.4mm)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Lentes Sony E-</a:t>
            </a:r>
            <a:r>
              <a:rPr lang="es-ES" sz="3000" dirty="0" err="1" smtClean="0"/>
              <a:t>mount</a:t>
            </a:r>
            <a:r>
              <a:rPr lang="es-ES" sz="3000" dirty="0" smtClean="0"/>
              <a:t>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220 g (sin lentes)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smtClean="0"/>
              <a:t>Precio aceptable (&lt;1.000 €)</a:t>
            </a:r>
            <a:endParaRPr lang="es-ES" sz="3000" dirty="0" smtClean="0"/>
          </a:p>
          <a:p>
            <a:pPr algn="just">
              <a:lnSpc>
                <a:spcPct val="150000"/>
              </a:lnSpc>
            </a:pPr>
            <a:endParaRPr lang="es-ES" sz="3000" dirty="0" smtClean="0"/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pic>
        <p:nvPicPr>
          <p:cNvPr id="7" name="Picture 2" descr="http://sonyglobal.scene7.com/is/image/gwtprod/56d7c4e2cd3ec48d741ddd3e7fc381db?fmt=png-alpha&amp;wid=1014&amp;hei=39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29" r="24459"/>
          <a:stretch/>
        </p:blipFill>
        <p:spPr bwMode="auto">
          <a:xfrm>
            <a:off x="5832251" y="1996514"/>
            <a:ext cx="3243532" cy="247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2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>
                <a:latin typeface="Brandon Grotesque Medium"/>
                <a:cs typeface="Brandon Grotesque Medium"/>
              </a:rPr>
              <a:t>Gracias por su atención</a:t>
            </a:r>
            <a:endParaRPr lang="es-ES" dirty="0">
              <a:latin typeface="Brandon Grotesque Medium"/>
              <a:cs typeface="Brandon Grotesque Medium"/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3600450"/>
            <a:ext cx="3114842" cy="3257550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 flipH="1">
            <a:off x="0" y="2954414"/>
            <a:ext cx="9144000" cy="3903585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31" b="25926"/>
          <a:stretch/>
        </p:blipFill>
        <p:spPr>
          <a:xfrm>
            <a:off x="3036736" y="668891"/>
            <a:ext cx="2926511" cy="1362092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69379"/>
            <a:ext cx="21717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Resultat d'imatges de secpho log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5" b="34425"/>
          <a:stretch/>
        </p:blipFill>
        <p:spPr bwMode="auto">
          <a:xfrm>
            <a:off x="32776" y="15193"/>
            <a:ext cx="2450992" cy="90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2"/>
          <p:cNvSpPr txBox="1">
            <a:spLocks/>
          </p:cNvSpPr>
          <p:nvPr/>
        </p:nvSpPr>
        <p:spPr>
          <a:xfrm>
            <a:off x="1691680" y="3212976"/>
            <a:ext cx="5472608" cy="110851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 smtClean="0">
                <a:latin typeface="Calibri"/>
                <a:cs typeface="Calibri"/>
              </a:rPr>
              <a:t>Requerimientos de sensores fotogramétricos para mini-UAV</a:t>
            </a:r>
            <a:endParaRPr lang="es-ES" sz="4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202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Vuelo BVLOS: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61561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BVLOS -&gt; </a:t>
            </a:r>
            <a:r>
              <a:rPr lang="es-ES" sz="2800" dirty="0" err="1" smtClean="0"/>
              <a:t>Beyond</a:t>
            </a:r>
            <a:r>
              <a:rPr lang="es-ES" sz="2800" dirty="0" smtClean="0"/>
              <a:t> Visual Line of </a:t>
            </a:r>
            <a:r>
              <a:rPr lang="es-ES" sz="2800" dirty="0" err="1" smtClean="0"/>
              <a:t>Sight</a:t>
            </a:r>
            <a:endParaRPr lang="es-E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Necesario para superficies medias (&gt;80Ha)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Legislación actual: solo sistemas de menos de 2kg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Legislación futura: también sistemas entre 2-10 kg con autorización específica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4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Vuelo BVLOS: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861590"/>
            <a:ext cx="61561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BVLOS -&gt; </a:t>
            </a:r>
            <a:r>
              <a:rPr lang="es-ES" sz="2800" dirty="0" err="1" smtClean="0"/>
              <a:t>Beyond</a:t>
            </a:r>
            <a:r>
              <a:rPr lang="es-ES" sz="2800" dirty="0" smtClean="0"/>
              <a:t> Visual Line of </a:t>
            </a:r>
            <a:r>
              <a:rPr lang="es-ES" sz="2800" dirty="0" err="1" smtClean="0"/>
              <a:t>Sight</a:t>
            </a:r>
            <a:endParaRPr lang="es-ES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Necesario para superficies medias (&gt;80Ha)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Legislación actual: solo sistemas de menos de 2kg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 smtClean="0"/>
              <a:t>Legislación futura: también sistemas entre 2-10 kg con autorización específica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  <p:sp>
        <p:nvSpPr>
          <p:cNvPr id="7" name="6 Cerrar llave"/>
          <p:cNvSpPr/>
          <p:nvPr/>
        </p:nvSpPr>
        <p:spPr>
          <a:xfrm>
            <a:off x="6228184" y="935249"/>
            <a:ext cx="288032" cy="4758433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2050" name="Picture 2" descr="Atmos-7-UAV-dro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914" y="3277636"/>
            <a:ext cx="2808312" cy="142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491694" y="1800279"/>
            <a:ext cx="2604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Importancia mini-UAV TOW&lt;2kg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84944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713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1405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9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alta resolución (&gt; 20 </a:t>
            </a:r>
            <a:r>
              <a:rPr lang="es-ES" sz="3000" dirty="0" err="1" smtClean="0"/>
              <a:t>Mpx</a:t>
            </a:r>
            <a:r>
              <a:rPr lang="es-ES" sz="3000" dirty="0" smtClean="0"/>
              <a:t>)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8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27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alta resolución (&gt; 20 </a:t>
            </a:r>
            <a:r>
              <a:rPr lang="es-ES" sz="3000" dirty="0" err="1" smtClean="0"/>
              <a:t>Mpx</a:t>
            </a:r>
            <a:r>
              <a:rPr lang="es-ES" sz="3000" dirty="0" smtClean="0"/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Ópticas fijas e intercambiables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45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3483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alta resolución (&gt; 20 </a:t>
            </a:r>
            <a:r>
              <a:rPr lang="es-ES" sz="3000" dirty="0" err="1" smtClean="0"/>
              <a:t>Mpx</a:t>
            </a:r>
            <a:r>
              <a:rPr lang="es-ES" sz="3000" dirty="0" smtClean="0"/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Ópticas fijas e intercambiables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Modos de disparo programables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8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Requerimientos Sensor:</a:t>
            </a:r>
            <a:endParaRPr lang="es-ES" sz="4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692696"/>
            <a:ext cx="9144000" cy="4175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Peso y volumen mínimos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dimensiones grandes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Sensor de alta resolución (&gt; 20 </a:t>
            </a:r>
            <a:r>
              <a:rPr lang="es-ES" sz="3000" dirty="0" err="1" smtClean="0"/>
              <a:t>Mpx</a:t>
            </a:r>
            <a:r>
              <a:rPr lang="es-ES" sz="3000" dirty="0" smtClean="0"/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Ópticas fijas e intercambiables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Modos de disparo programables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3000" dirty="0" smtClean="0"/>
              <a:t>Captura de imágenes integrada en SD</a:t>
            </a:r>
          </a:p>
        </p:txBody>
      </p:sp>
      <p:sp>
        <p:nvSpPr>
          <p:cNvPr id="4" name="Right Triangle 10"/>
          <p:cNvSpPr/>
          <p:nvPr/>
        </p:nvSpPr>
        <p:spPr>
          <a:xfrm>
            <a:off x="0" y="5517232"/>
            <a:ext cx="6350000" cy="1340768"/>
          </a:xfrm>
          <a:prstGeom prst="rtTriangle">
            <a:avLst/>
          </a:prstGeom>
          <a:solidFill>
            <a:srgbClr val="FBD32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11"/>
          <p:cNvSpPr/>
          <p:nvPr/>
        </p:nvSpPr>
        <p:spPr>
          <a:xfrm flipH="1">
            <a:off x="2051720" y="5589240"/>
            <a:ext cx="7092280" cy="1268760"/>
          </a:xfrm>
          <a:prstGeom prst="rtTriangle">
            <a:avLst/>
          </a:prstGeom>
          <a:solidFill>
            <a:srgbClr val="008000">
              <a:alpha val="6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Logo BCN Drone Center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4" y="44624"/>
            <a:ext cx="1617588" cy="8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6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319</Words>
  <Application>Microsoft Office PowerPoint</Application>
  <PresentationFormat>Presentación en pantalla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</dc:creator>
  <cp:lastModifiedBy>SECPhO</cp:lastModifiedBy>
  <cp:revision>137</cp:revision>
  <dcterms:created xsi:type="dcterms:W3CDTF">2015-08-06T11:28:37Z</dcterms:created>
  <dcterms:modified xsi:type="dcterms:W3CDTF">2017-11-06T12:31:56Z</dcterms:modified>
</cp:coreProperties>
</file>